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58" r:id="rId5"/>
    <p:sldId id="262" r:id="rId6"/>
    <p:sldId id="270" r:id="rId7"/>
    <p:sldId id="257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8_%D0%BC%D0%B0%D1%80%D1%82%D0%B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1670" TargetMode="External"/><Relationship Id="rId5" Type="http://schemas.openxmlformats.org/officeDocument/2006/relationships/hyperlink" Target="https://ru.wikipedia.org/wiki/15_%D0%BD%D0%BE%D1%8F%D0%B1%D1%80%D1%8F" TargetMode="External"/><Relationship Id="rId4" Type="http://schemas.openxmlformats.org/officeDocument/2006/relationships/hyperlink" Target="https://ru.wikipedia.org/wiki/159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1520" y="2928934"/>
            <a:ext cx="8640960" cy="2834187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Развитие познавательного интереса к биологии учащихся среднего школьного возраста средствами интеллектуальных экологических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 как результат положительного взаимодействия общеобразовательных школ города и учреждения дополнительного образования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Картинки по запросу фото познавательного интереса у учен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548680"/>
            <a:ext cx="1971675" cy="23241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836712"/>
            <a:ext cx="456663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Автушенко Л.Н. учитель биологии СОШ №92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4654007"/>
            <a:ext cx="7812360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itchFamily="34" charset="0"/>
                <a:cs typeface="Times New Roman" pitchFamily="18" charset="0"/>
              </a:rPr>
              <a:t>«Какое бы занятие ни начинать, нужно прежде всего возбудить у учеников серьёзную любовь к нему, доказав превосходство этого предмета, его пользу, приятность и что только можно».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459" name="AutoShape 3" descr="Картинки по запросу Ян Амос Комен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Картинки по запрос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55470"/>
            <a:ext cx="3744416" cy="41764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99992" y="1052736"/>
            <a:ext cx="374441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hlinkClick r:id="rId3" tooltip="28 марта"/>
              </a:rPr>
              <a:t>28 марта</a:t>
            </a:r>
            <a:r>
              <a:rPr lang="ru-RU" dirty="0"/>
              <a:t> </a:t>
            </a:r>
            <a:r>
              <a:rPr lang="ru-RU" dirty="0">
                <a:hlinkClick r:id="rId4" tooltip="1592"/>
              </a:rPr>
              <a:t>1592</a:t>
            </a:r>
            <a:r>
              <a:rPr lang="ru-RU" dirty="0"/>
              <a:t>— </a:t>
            </a:r>
            <a:r>
              <a:rPr lang="ru-RU" dirty="0">
                <a:hlinkClick r:id="rId5" tooltip="15 ноября"/>
              </a:rPr>
              <a:t>15 ноября</a:t>
            </a:r>
            <a:r>
              <a:rPr lang="ru-RU" dirty="0"/>
              <a:t> </a:t>
            </a:r>
            <a:r>
              <a:rPr lang="ru-RU" dirty="0">
                <a:hlinkClick r:id="rId6" tooltip="1670"/>
              </a:rPr>
              <a:t>1670</a:t>
            </a:r>
            <a:r>
              <a:rPr lang="ru-RU" dirty="0"/>
              <a:t> — чешский педагог-гуманист, писатель, общественный деятель,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115616" y="4797152"/>
            <a:ext cx="5857875" cy="1785937"/>
          </a:xfrm>
          <a:prstGeom prst="horizontalScroll">
            <a:avLst>
              <a:gd name="adj" fmla="val 12500"/>
            </a:avLst>
          </a:prstGeom>
          <a:solidFill>
            <a:srgbClr val="3CA9B4">
              <a:alpha val="48000"/>
            </a:srgbClr>
          </a:solidFill>
          <a:ln w="25560">
            <a:solidFill>
              <a:srgbClr val="B07E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dirty="0">
                <a:solidFill>
                  <a:srgbClr val="000000"/>
                </a:solidFill>
                <a:latin typeface="Calibri" pitchFamily="32" charset="0"/>
              </a:rPr>
              <a:t>Бессмысленную информацию  усвоить невозможно. Безразличную – почти невозможно</a:t>
            </a:r>
          </a:p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dirty="0">
                <a:solidFill>
                  <a:srgbClr val="000000"/>
                </a:solidFill>
                <a:latin typeface="Calibri" pitchFamily="32" charset="0"/>
              </a:rPr>
              <a:t>И.С. Сергеев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692696"/>
            <a:ext cx="4572000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u="sng" dirty="0" smtClean="0">
                <a:latin typeface="Palatino Linotype" pitchFamily="18" charset="0"/>
              </a:rPr>
              <a:t>Познавательный интерес</a:t>
            </a:r>
            <a:r>
              <a:rPr lang="ru-RU" sz="2000" b="1" dirty="0" smtClean="0">
                <a:latin typeface="Palatino Linotype" pitchFamily="18" charset="0"/>
              </a:rPr>
              <a:t> выступает как “мощный побудитель активности личности, под влиянием которого все психические процессы протекают особенно интенсивно и напряженно, а деятельность становится увлекательной и продуктивной”</a:t>
            </a:r>
            <a:endParaRPr lang="ru-RU" sz="2000" b="1" dirty="0">
              <a:latin typeface="Palatino Linotype" pitchFamily="18" charset="0"/>
            </a:endParaRPr>
          </a:p>
        </p:txBody>
      </p:sp>
      <p:pic>
        <p:nvPicPr>
          <p:cNvPr id="7" name="Picture 2" descr="Картинки по запросу фото познавательного интереса у учен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1772816"/>
            <a:ext cx="3762728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66470"/>
            <a:ext cx="7920880" cy="6041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8658" name="Picture 2" descr="http://rnns.ru/uploads/posts/2009-06/1246277814_1157577231_20060712_120900_05_640x4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096000" cy="3573016"/>
          </a:xfrm>
          <a:prstGeom prst="rect">
            <a:avLst/>
          </a:prstGeom>
          <a:noFill/>
        </p:spPr>
      </p:pic>
      <p:pic>
        <p:nvPicPr>
          <p:cNvPr id="198666" name="Picture 10" descr="http://www.sarreg.ru/uploads/posts/2010-09/1284046451_1255542353_ozimy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2352" y="0"/>
            <a:ext cx="4451648" cy="3429000"/>
          </a:xfrm>
          <a:prstGeom prst="rect">
            <a:avLst/>
          </a:prstGeom>
          <a:noFill/>
        </p:spPr>
      </p:pic>
      <p:pic>
        <p:nvPicPr>
          <p:cNvPr id="198672" name="Picture 16" descr="http://s3.goodfon.ru/wallpaper/previews-middle/3456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5252" y="3789040"/>
            <a:ext cx="4308748" cy="2827412"/>
          </a:xfrm>
          <a:prstGeom prst="rect">
            <a:avLst/>
          </a:prstGeom>
          <a:noFill/>
        </p:spPr>
      </p:pic>
      <p:pic>
        <p:nvPicPr>
          <p:cNvPr id="12" name="Picture 8" descr="http://cdn.trinixy.ru/pics5/20120511/imusteat_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933056"/>
            <a:ext cx="4795292" cy="27363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9552" y="3284984"/>
            <a:ext cx="8241563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Буду служить тебе славно, усердно и очень исправно,</a:t>
            </a:r>
            <a:br>
              <a:rPr lang="ru-RU" sz="2000" b="1" dirty="0"/>
            </a:br>
            <a:r>
              <a:rPr lang="ru-RU" sz="2000" b="1" dirty="0"/>
              <a:t>В год за три щелчка тебе по лбу, есть же мне давай вареную полбу.</a:t>
            </a:r>
            <a:r>
              <a:rPr lang="ru-RU" sz="2000" dirty="0"/>
              <a:t> 				</a:t>
            </a:r>
            <a:r>
              <a:rPr lang="en-US" sz="2000" dirty="0"/>
              <a:t>        </a:t>
            </a:r>
            <a:r>
              <a:rPr lang="ru-RU" sz="1200" i="1" dirty="0"/>
              <a:t>А.С. Пушкин “Сказка о попе и его работнике </a:t>
            </a:r>
            <a:r>
              <a:rPr lang="ru-RU" sz="1200" i="1" dirty="0" err="1"/>
              <a:t>Балде</a:t>
            </a:r>
            <a:r>
              <a:rPr lang="ru-RU" sz="1200" i="1" dirty="0"/>
              <a:t>”.</a:t>
            </a:r>
            <a:endParaRPr lang="ru-RU" sz="1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3933056"/>
            <a:ext cx="312553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Злак, особый вид пшеницы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66470"/>
            <a:ext cx="7920880" cy="6041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фото познавательного интереса у учени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692696"/>
            <a:ext cx="6744750" cy="505856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93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Развитие познавательного интереса к биологии учащихся среднего школьного возраста средствами интеллектуальных экологических игр как результат положительного взаимодействия общеобразовательных школ города и учреждения дополнительного образования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познавательного интереса к биологии учащихся среднего школьного возраста средствами интеллектуальных экологических игр</dc:title>
  <dc:creator>DPArO</dc:creator>
  <cp:lastModifiedBy>User</cp:lastModifiedBy>
  <cp:revision>27</cp:revision>
  <dcterms:created xsi:type="dcterms:W3CDTF">2018-02-18T11:11:32Z</dcterms:created>
  <dcterms:modified xsi:type="dcterms:W3CDTF">2018-03-03T11:11:25Z</dcterms:modified>
</cp:coreProperties>
</file>