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0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9AE28-1448-4EB4-9DE6-581CABF3E3B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9B4C8-7FD6-4B0A-963A-8857D0755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71D2E-CF79-4F8B-83C5-CA266F3A6B9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71D2E-CF79-4F8B-83C5-CA266F3A6B9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71D2E-CF79-4F8B-83C5-CA266F3A6B9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71D2E-CF79-4F8B-83C5-CA266F3A6B9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solidFill>
            <a:srgbClr val="214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165304"/>
            <a:ext cx="9144000" cy="720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ЦДОД В.Волошиной\эмблема\с белым крае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0000">
            <a:off x="510574" y="110262"/>
            <a:ext cx="1258602" cy="1260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64288" y="6309320"/>
            <a:ext cx="611560" cy="548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6165304"/>
            <a:ext cx="611560" cy="72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ЦДОД В.Волошиной\эмблема\бела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6345376"/>
            <a:ext cx="467481" cy="46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67544" y="1357299"/>
            <a:ext cx="8208912" cy="35004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Организация и осуществление интеллектуальных экологических игр для учащихся среднего школьного возраста общеобразовательных школ города учреждением дополнительного образования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9"/>
          <p:cNvSpPr txBox="1">
            <a:spLocks/>
          </p:cNvSpPr>
          <p:nvPr/>
        </p:nvSpPr>
        <p:spPr>
          <a:xfrm>
            <a:off x="1979712" y="260648"/>
            <a:ext cx="662473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МБОУ ДО «Центр дополнительного образования детей им. В. Волошиной»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9"/>
          <p:cNvSpPr txBox="1">
            <a:spLocks/>
          </p:cNvSpPr>
          <p:nvPr/>
        </p:nvSpPr>
        <p:spPr>
          <a:xfrm>
            <a:off x="3643306" y="4786322"/>
            <a:ext cx="4967294" cy="946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Белоусова Е. Л., методист,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канд.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наук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solidFill>
            <a:srgbClr val="214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165304"/>
            <a:ext cx="9144000" cy="720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ЦДОД В.Волошиной\эмблема\с белым крае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0000">
            <a:off x="510574" y="110262"/>
            <a:ext cx="1258602" cy="1260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64288" y="6309320"/>
            <a:ext cx="611560" cy="548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6165304"/>
            <a:ext cx="611560" cy="72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ЦДОД В.Волошиной\эмблема\бела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6345376"/>
            <a:ext cx="467481" cy="46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67544" y="1556793"/>
            <a:ext cx="8208912" cy="4515413"/>
          </a:xfrm>
        </p:spPr>
        <p:txBody>
          <a:bodyPr>
            <a:noAutofit/>
          </a:bodyPr>
          <a:lstStyle/>
          <a:p>
            <a:pPr marL="88900" lvl="0" algn="l"/>
            <a:r>
              <a:rPr lang="ru-RU" sz="3200" b="1" dirty="0" smtClean="0"/>
              <a:t>совершенствование эколого-биологического образования учащихся среднего школьного возраста, направленного на повышение их уровня знаний по </a:t>
            </a:r>
            <a:r>
              <a:rPr lang="ru-RU" sz="3200" b="1" dirty="0" smtClean="0"/>
              <a:t>биологии, экологии</a:t>
            </a:r>
            <a:r>
              <a:rPr lang="ru-RU" sz="3200" b="1" dirty="0" smtClean="0"/>
              <a:t>, развитие интереса к </a:t>
            </a:r>
            <a:r>
              <a:rPr lang="ru-RU" sz="3200" b="1" dirty="0" smtClean="0"/>
              <a:t>биологии, </a:t>
            </a:r>
            <a:r>
              <a:rPr lang="ru-RU" sz="3200" b="1" dirty="0" smtClean="0"/>
              <a:t>а также </a:t>
            </a:r>
            <a:r>
              <a:rPr lang="ru-RU" sz="3200" b="1" dirty="0" smtClean="0"/>
              <a:t>социализацию учащихся средствами </a:t>
            </a:r>
            <a:r>
              <a:rPr lang="ru-RU" sz="3200" b="1" smtClean="0"/>
              <a:t>интеллектуальных экологических игр</a:t>
            </a:r>
            <a:endParaRPr lang="ru-RU" sz="3200" b="1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chemeClr val="accent1">
                    <a:lumMod val="60000"/>
                    <a:lumOff val="40000"/>
                    <a:alpha val="80000"/>
                  </a:schemeClr>
                </a:outerShdw>
              </a:effectLst>
              <a:ea typeface="+mn-ea"/>
              <a:cs typeface="+mn-cs"/>
            </a:endParaRPr>
          </a:p>
        </p:txBody>
      </p:sp>
      <p:sp>
        <p:nvSpPr>
          <p:cNvPr id="12" name="Заголовок 9"/>
          <p:cNvSpPr txBox="1">
            <a:spLocks/>
          </p:cNvSpPr>
          <p:nvPr/>
        </p:nvSpPr>
        <p:spPr>
          <a:xfrm>
            <a:off x="1979712" y="260648"/>
            <a:ext cx="695000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</a:t>
            </a:r>
            <a:r>
              <a:rPr lang="ru-RU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интеллектуальных экологических игр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		Цикл интеллектуальных экологических игр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solidFill>
            <a:srgbClr val="214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165304"/>
            <a:ext cx="9144000" cy="720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ЦДОД В.Волошиной\эмблема\с белым крае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0000">
            <a:off x="510574" y="110262"/>
            <a:ext cx="1258602" cy="1260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64288" y="6309320"/>
            <a:ext cx="611560" cy="548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6165304"/>
            <a:ext cx="611560" cy="72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ЦДОД В.Волошиной\эмблема\бела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6345376"/>
            <a:ext cx="467481" cy="46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67544" y="1000108"/>
            <a:ext cx="8208912" cy="5357850"/>
          </a:xfrm>
        </p:spPr>
        <p:txBody>
          <a:bodyPr>
            <a:noAutofit/>
          </a:bodyPr>
          <a:lstStyle/>
          <a:p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>Цикл </a:t>
            </a:r>
            <a:r>
              <a:rPr lang="ru-RU" sz="2800" b="1" dirty="0" smtClean="0"/>
              <a:t>игр «Зеленая волна»</a:t>
            </a:r>
            <a:r>
              <a:rPr lang="ru-RU" sz="2800" dirty="0" smtClean="0"/>
              <a:t> </a:t>
            </a:r>
            <a:r>
              <a:rPr lang="ru-RU" sz="2800" b="1" dirty="0" smtClean="0"/>
              <a:t>(6 класс)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b="1" dirty="0" smtClean="0"/>
              <a:t>I</a:t>
            </a:r>
            <a:r>
              <a:rPr lang="ru-RU" sz="2800" b="1" dirty="0" smtClean="0"/>
              <a:t> тур </a:t>
            </a:r>
            <a:r>
              <a:rPr lang="ru-RU" sz="2800" dirty="0" smtClean="0"/>
              <a:t>«Ботанический калейдоскоп» </a:t>
            </a:r>
            <a:br>
              <a:rPr lang="ru-RU" sz="2800" dirty="0" smtClean="0"/>
            </a:br>
            <a:r>
              <a:rPr lang="en-US" sz="2800" b="1" dirty="0" smtClean="0"/>
              <a:t>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«Жизнь растений» </a:t>
            </a:r>
            <a:br>
              <a:rPr lang="ru-RU" sz="2800" dirty="0" smtClean="0"/>
            </a:br>
            <a:r>
              <a:rPr lang="en-US" sz="2800" b="1" dirty="0" smtClean="0"/>
              <a:t>III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«Растительные сообщества» </a:t>
            </a:r>
            <a:br>
              <a:rPr lang="ru-RU" sz="2800" dirty="0" smtClean="0"/>
            </a:br>
            <a:r>
              <a:rPr lang="ru-RU" sz="2800" b="1" dirty="0" smtClean="0"/>
              <a:t>Цикл игр «Экологический светофор» (7 класс)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b="1" dirty="0" smtClean="0"/>
              <a:t>I</a:t>
            </a:r>
            <a:r>
              <a:rPr lang="ru-RU" sz="2800" b="1" dirty="0" smtClean="0"/>
              <a:t> тур </a:t>
            </a:r>
            <a:r>
              <a:rPr lang="ru-RU" sz="2800" dirty="0" smtClean="0"/>
              <a:t>игра «Внимание! Лес»</a:t>
            </a:r>
            <a:br>
              <a:rPr lang="ru-RU" sz="2800" dirty="0" smtClean="0"/>
            </a:br>
            <a:r>
              <a:rPr lang="en-US" sz="2800" b="1" dirty="0" smtClean="0"/>
              <a:t>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игра «Внимание! Луг. Степь. </a:t>
            </a:r>
            <a:r>
              <a:rPr lang="ru-RU" sz="2800" dirty="0" err="1" smtClean="0"/>
              <a:t>Агроценоз</a:t>
            </a:r>
            <a:r>
              <a:rPr lang="ru-RU" sz="2800" dirty="0" smtClean="0"/>
              <a:t>» </a:t>
            </a:r>
            <a:br>
              <a:rPr lang="ru-RU" sz="2800" dirty="0" smtClean="0"/>
            </a:br>
            <a:r>
              <a:rPr lang="en-US" sz="2800" b="1" dirty="0" smtClean="0"/>
              <a:t>III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игра «Внимание! Водоем» </a:t>
            </a:r>
            <a:br>
              <a:rPr lang="ru-RU" sz="2800" dirty="0" smtClean="0"/>
            </a:br>
            <a:r>
              <a:rPr lang="ru-RU" sz="2800" b="1" dirty="0" smtClean="0"/>
              <a:t>Цикл игр «Звезды естественных наук» (8 класс)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b="1" dirty="0" smtClean="0"/>
              <a:t>I</a:t>
            </a:r>
            <a:r>
              <a:rPr lang="ru-RU" sz="2800" b="1" dirty="0" smtClean="0"/>
              <a:t> тур </a:t>
            </a:r>
            <a:r>
              <a:rPr lang="ru-RU" sz="2800" dirty="0" smtClean="0"/>
              <a:t>игра</a:t>
            </a:r>
            <a:r>
              <a:rPr lang="ru-RU" sz="2800" b="1" dirty="0" smtClean="0"/>
              <a:t> </a:t>
            </a:r>
            <a:r>
              <a:rPr lang="ru-RU" sz="2800" dirty="0" smtClean="0"/>
              <a:t>«Растительный рай» </a:t>
            </a:r>
            <a:br>
              <a:rPr lang="ru-RU" sz="2800" dirty="0" smtClean="0"/>
            </a:br>
            <a:r>
              <a:rPr lang="en-US" sz="2800" b="1" dirty="0" smtClean="0"/>
              <a:t>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игра «Загадочный мир животных» </a:t>
            </a:r>
            <a:br>
              <a:rPr lang="ru-RU" sz="2800" dirty="0" smtClean="0"/>
            </a:br>
            <a:r>
              <a:rPr lang="en-US" sz="2800" b="1" dirty="0" smtClean="0"/>
              <a:t>III</a:t>
            </a:r>
            <a:r>
              <a:rPr lang="ru-RU" sz="2800" b="1" dirty="0" smtClean="0"/>
              <a:t> тур</a:t>
            </a:r>
            <a:r>
              <a:rPr lang="ru-RU" sz="2800" dirty="0" smtClean="0"/>
              <a:t> игра «Человек и его здоровье»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chemeClr val="accent1">
                    <a:lumMod val="60000"/>
                    <a:lumOff val="40000"/>
                    <a:alpha val="80000"/>
                  </a:schemeClr>
                </a:outerShdw>
              </a:effectLst>
              <a:ea typeface="+mn-ea"/>
              <a:cs typeface="+mn-cs"/>
            </a:endParaRPr>
          </a:p>
        </p:txBody>
      </p:sp>
      <p:sp>
        <p:nvSpPr>
          <p:cNvPr id="12" name="Заголовок 9"/>
          <p:cNvSpPr txBox="1">
            <a:spLocks/>
          </p:cNvSpPr>
          <p:nvPr/>
        </p:nvSpPr>
        <p:spPr>
          <a:xfrm>
            <a:off x="1979712" y="260648"/>
            <a:ext cx="662473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		</a:t>
            </a:r>
            <a:r>
              <a:rPr lang="ru-RU" dirty="0" smtClean="0">
                <a:solidFill>
                  <a:schemeClr val="tx1"/>
                </a:solidFill>
              </a:rPr>
              <a:t>Динамика участия учащихся в </a:t>
            </a:r>
            <a:r>
              <a:rPr lang="ru-RU" dirty="0" smtClean="0">
                <a:solidFill>
                  <a:schemeClr val="tx1"/>
                </a:solidFill>
              </a:rPr>
              <a:t>интеллектуальных экологических </a:t>
            </a:r>
            <a:r>
              <a:rPr lang="ru-RU" dirty="0" smtClean="0">
                <a:solidFill>
                  <a:schemeClr val="tx1"/>
                </a:solidFill>
              </a:rPr>
              <a:t>играх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80728"/>
            <a:ext cx="9144000" cy="72008"/>
          </a:xfrm>
          <a:prstGeom prst="rect">
            <a:avLst/>
          </a:prstGeom>
          <a:solidFill>
            <a:srgbClr val="214F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6165304"/>
            <a:ext cx="9144000" cy="720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ЦДОД В.Волошиной\эмблема\с белым краем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0000">
            <a:off x="510574" y="110262"/>
            <a:ext cx="1258602" cy="1260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64288" y="6309320"/>
            <a:ext cx="611560" cy="548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6165304"/>
            <a:ext cx="611560" cy="720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ЦДОД В.Волошиной\эмблема\бела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6345376"/>
            <a:ext cx="467481" cy="46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67544" y="1000108"/>
            <a:ext cx="8208912" cy="535785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/>
              <a:t>1997 г.</a:t>
            </a:r>
            <a:br>
              <a:rPr lang="ru-RU" b="1" dirty="0" smtClean="0"/>
            </a:br>
            <a:r>
              <a:rPr lang="ru-RU" b="1" dirty="0" smtClean="0"/>
              <a:t> – 16 </a:t>
            </a:r>
            <a:r>
              <a:rPr lang="ru-RU" b="1" dirty="0" smtClean="0"/>
              <a:t>школ</a:t>
            </a:r>
            <a:br>
              <a:rPr lang="ru-RU" b="1" dirty="0" smtClean="0"/>
            </a:br>
            <a:r>
              <a:rPr lang="ru-RU" b="1" dirty="0" smtClean="0"/>
              <a:t> (96 учащихся 6 классов)</a:t>
            </a:r>
            <a:br>
              <a:rPr lang="ru-RU" b="1" dirty="0" smtClean="0"/>
            </a:br>
            <a:r>
              <a:rPr lang="ru-RU" b="1" dirty="0" smtClean="0"/>
              <a:t>2016 г.</a:t>
            </a:r>
            <a:br>
              <a:rPr lang="ru-RU" b="1" dirty="0" smtClean="0"/>
            </a:br>
            <a:r>
              <a:rPr lang="ru-RU" b="1" dirty="0" smtClean="0"/>
              <a:t> – 54 школы</a:t>
            </a:r>
            <a:br>
              <a:rPr lang="ru-RU" b="1" dirty="0" smtClean="0"/>
            </a:br>
            <a:r>
              <a:rPr lang="ru-RU" b="1" dirty="0" smtClean="0"/>
              <a:t> (972 учащихся 6, 7, 8 классов)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53882" dir="2700000" algn="ctr" rotWithShape="0">
                  <a:schemeClr val="accent1">
                    <a:lumMod val="60000"/>
                    <a:lumOff val="40000"/>
                    <a:alpha val="80000"/>
                  </a:schemeClr>
                </a:outerShdw>
              </a:effectLst>
              <a:ea typeface="+mn-ea"/>
              <a:cs typeface="+mn-cs"/>
            </a:endParaRPr>
          </a:p>
        </p:txBody>
      </p:sp>
      <p:sp>
        <p:nvSpPr>
          <p:cNvPr id="12" name="Заголовок 9"/>
          <p:cNvSpPr txBox="1">
            <a:spLocks/>
          </p:cNvSpPr>
          <p:nvPr/>
        </p:nvSpPr>
        <p:spPr>
          <a:xfrm>
            <a:off x="1979712" y="260648"/>
            <a:ext cx="662473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85</Words>
  <Application>Microsoft Office PowerPoint</Application>
  <PresentationFormat>Экран (4:3)</PresentationFormat>
  <Paragraphs>14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Организация и осуществление интеллектуальных экологических игр для учащихся среднего школьного возраста общеобразовательных школ города учреждением дополнительного образования </vt:lpstr>
      <vt:lpstr>совершенствование эколого-биологического образования учащихся среднего школьного возраста, направленного на повышение их уровня знаний по биологии, экологии, развитие интереса к биологии, а также социализацию учащихся средствами интеллектуальных экологических игр</vt:lpstr>
      <vt:lpstr> Цикл игр «Зеленая волна» (6 класс) I тур «Ботанический калейдоскоп»  II тур «Жизнь растений»  III тур «Растительные сообщества»  Цикл игр «Экологический светофор» (7 класс) I тур игра «Внимание! Лес» II тур игра «Внимание! Луг. Степь. Агроценоз»  III тур игра «Внимание! Водоем»  Цикл игр «Звезды естественных наук» (8 класс) I тур игра «Растительный рай»  II тур игра «Загадочный мир животных»  III тур игра «Человек и его здоровье»   </vt:lpstr>
      <vt:lpstr>1997 г.  – 16 школ  (96 учащихся 6 классов) 2016 г.  – 54 школы  (972 учащихся 6, 7, 8 классов)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метод</cp:lastModifiedBy>
  <cp:revision>9</cp:revision>
  <dcterms:modified xsi:type="dcterms:W3CDTF">2018-02-19T04:19:47Z</dcterms:modified>
</cp:coreProperties>
</file>