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701" y="-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A3F02A-780A-4C04-930F-D9570925863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6EDDD3-CCB9-4072-890E-575E8D510EC0}">
      <dgm:prSet phldrT="[Текст]" custT="1"/>
      <dgm:spPr/>
      <dgm:t>
        <a:bodyPr/>
        <a:lstStyle/>
        <a:p>
          <a:pPr algn="ctr"/>
          <a:r>
            <a:rPr lang="ru-RU" sz="1400" dirty="0" smtClean="0"/>
            <a:t>образовательная парадигма </a:t>
          </a:r>
          <a:endParaRPr lang="ru-RU" sz="1400" dirty="0"/>
        </a:p>
      </dgm:t>
    </dgm:pt>
    <dgm:pt modelId="{C35B82E0-3EAB-4163-9EEB-670037703D7C}" type="parTrans" cxnId="{D16672CD-0572-4E1A-A684-1813AAA01CB5}">
      <dgm:prSet/>
      <dgm:spPr/>
      <dgm:t>
        <a:bodyPr/>
        <a:lstStyle/>
        <a:p>
          <a:pPr algn="l"/>
          <a:endParaRPr lang="ru-RU" sz="1400"/>
        </a:p>
      </dgm:t>
    </dgm:pt>
    <dgm:pt modelId="{4ACF78C1-50B1-4098-8028-61FD3A105202}" type="sibTrans" cxnId="{D16672CD-0572-4E1A-A684-1813AAA01CB5}">
      <dgm:prSet/>
      <dgm:spPr/>
      <dgm:t>
        <a:bodyPr/>
        <a:lstStyle/>
        <a:p>
          <a:pPr algn="l"/>
          <a:endParaRPr lang="ru-RU" sz="1400"/>
        </a:p>
      </dgm:t>
    </dgm:pt>
    <dgm:pt modelId="{9CCF2848-56CA-4A1F-A1F0-1C400126F90E}">
      <dgm:prSet phldrT="[Текст]" custT="1"/>
      <dgm:spPr/>
      <dgm:t>
        <a:bodyPr/>
        <a:lstStyle/>
        <a:p>
          <a:pPr algn="l"/>
          <a:r>
            <a:rPr lang="ru-RU" sz="1400" dirty="0" err="1" smtClean="0">
              <a:solidFill>
                <a:srgbClr val="002060"/>
              </a:solidFill>
            </a:rPr>
            <a:t>компетентностный</a:t>
          </a:r>
          <a:r>
            <a:rPr lang="ru-RU" sz="1400" dirty="0" smtClean="0">
              <a:solidFill>
                <a:srgbClr val="002060"/>
              </a:solidFill>
            </a:rPr>
            <a:t> подход</a:t>
          </a:r>
          <a:endParaRPr lang="ru-RU" sz="1400" dirty="0">
            <a:solidFill>
              <a:srgbClr val="002060"/>
            </a:solidFill>
          </a:endParaRPr>
        </a:p>
      </dgm:t>
    </dgm:pt>
    <dgm:pt modelId="{73809D34-6119-47EF-B6BA-E53FDEBBB496}" type="parTrans" cxnId="{898F4896-5955-4D1E-9981-6608884B242D}">
      <dgm:prSet/>
      <dgm:spPr/>
      <dgm:t>
        <a:bodyPr/>
        <a:lstStyle/>
        <a:p>
          <a:pPr algn="l"/>
          <a:endParaRPr lang="ru-RU" sz="1400"/>
        </a:p>
      </dgm:t>
    </dgm:pt>
    <dgm:pt modelId="{FF0ED174-53AE-464F-AD2B-06EB2C31663B}" type="sibTrans" cxnId="{898F4896-5955-4D1E-9981-6608884B242D}">
      <dgm:prSet/>
      <dgm:spPr/>
      <dgm:t>
        <a:bodyPr/>
        <a:lstStyle/>
        <a:p>
          <a:pPr algn="l"/>
          <a:endParaRPr lang="ru-RU" sz="1400"/>
        </a:p>
      </dgm:t>
    </dgm:pt>
    <dgm:pt modelId="{E09F28B4-23F9-417B-AD1E-020A5D134A47}">
      <dgm:prSet phldrT="[Текст]" custT="1"/>
      <dgm:spPr/>
      <dgm:t>
        <a:bodyPr/>
        <a:lstStyle/>
        <a:p>
          <a:pPr algn="ctr"/>
          <a:r>
            <a:rPr lang="ru-RU" sz="1400" dirty="0" smtClean="0"/>
            <a:t>содержание обучения </a:t>
          </a:r>
          <a:endParaRPr lang="ru-RU" sz="1400" dirty="0"/>
        </a:p>
      </dgm:t>
    </dgm:pt>
    <dgm:pt modelId="{790263A8-6DAE-4E00-81AF-FC26B97CDFC0}" type="parTrans" cxnId="{7E5E65B4-D6BB-4C7C-9EA4-D1DE81B562F1}">
      <dgm:prSet/>
      <dgm:spPr/>
      <dgm:t>
        <a:bodyPr/>
        <a:lstStyle/>
        <a:p>
          <a:pPr algn="l"/>
          <a:endParaRPr lang="ru-RU" sz="1400"/>
        </a:p>
      </dgm:t>
    </dgm:pt>
    <dgm:pt modelId="{FFCBF86D-6AB0-4332-AFFB-1392968D2136}" type="sibTrans" cxnId="{7E5E65B4-D6BB-4C7C-9EA4-D1DE81B562F1}">
      <dgm:prSet/>
      <dgm:spPr/>
      <dgm:t>
        <a:bodyPr/>
        <a:lstStyle/>
        <a:p>
          <a:pPr algn="l"/>
          <a:endParaRPr lang="ru-RU" sz="1400"/>
        </a:p>
      </dgm:t>
    </dgm:pt>
    <dgm:pt modelId="{0F3BB267-CED1-4716-932C-BE3AFF2265E5}">
      <dgm:prSet phldrT="[Текст]" custT="1"/>
      <dgm:spPr/>
      <dgm:t>
        <a:bodyPr/>
        <a:lstStyle/>
        <a:p>
          <a:pPr algn="l"/>
          <a:r>
            <a:rPr lang="ru-RU" sz="1400" dirty="0" smtClean="0">
              <a:solidFill>
                <a:srgbClr val="002060"/>
              </a:solidFill>
            </a:rPr>
            <a:t>комплексное (междисциплинарное) изучение проблем, включая жизненные ситуации</a:t>
          </a:r>
          <a:endParaRPr lang="ru-RU" sz="1400" dirty="0">
            <a:solidFill>
              <a:srgbClr val="002060"/>
            </a:solidFill>
          </a:endParaRPr>
        </a:p>
      </dgm:t>
    </dgm:pt>
    <dgm:pt modelId="{B08B276C-092F-4648-94F1-12061CD9EAF6}" type="parTrans" cxnId="{E89D0A33-5E5A-4A04-9325-9ADEE8D05D55}">
      <dgm:prSet/>
      <dgm:spPr/>
      <dgm:t>
        <a:bodyPr/>
        <a:lstStyle/>
        <a:p>
          <a:pPr algn="l"/>
          <a:endParaRPr lang="ru-RU" sz="1400"/>
        </a:p>
      </dgm:t>
    </dgm:pt>
    <dgm:pt modelId="{D30E45FF-3093-4A36-9526-6065F90F9DC7}" type="sibTrans" cxnId="{E89D0A33-5E5A-4A04-9325-9ADEE8D05D55}">
      <dgm:prSet/>
      <dgm:spPr/>
      <dgm:t>
        <a:bodyPr/>
        <a:lstStyle/>
        <a:p>
          <a:pPr algn="l"/>
          <a:endParaRPr lang="ru-RU" sz="1400"/>
        </a:p>
      </dgm:t>
    </dgm:pt>
    <dgm:pt modelId="{171FE912-4980-4E53-B1B8-9869425CA7B4}">
      <dgm:prSet phldrT="[Текст]" custT="1"/>
      <dgm:spPr/>
      <dgm:t>
        <a:bodyPr/>
        <a:lstStyle/>
        <a:p>
          <a:pPr algn="ctr"/>
          <a:r>
            <a:rPr lang="ru-RU" sz="1400" dirty="0" smtClean="0"/>
            <a:t>характер обучения и взаимодействия участников деятельности</a:t>
          </a:r>
          <a:endParaRPr lang="ru-RU" sz="1400" dirty="0"/>
        </a:p>
      </dgm:t>
    </dgm:pt>
    <dgm:pt modelId="{FFBEAEC4-C7F5-4AE3-8AE6-1E4AC71470F8}" type="parTrans" cxnId="{D874843C-6FB1-4603-8379-A9A6C459DF7F}">
      <dgm:prSet/>
      <dgm:spPr/>
      <dgm:t>
        <a:bodyPr/>
        <a:lstStyle/>
        <a:p>
          <a:pPr algn="l"/>
          <a:endParaRPr lang="ru-RU" sz="1400"/>
        </a:p>
      </dgm:t>
    </dgm:pt>
    <dgm:pt modelId="{6CCFE787-1322-4B3E-AF5E-9F7E0ED9A8B1}" type="sibTrans" cxnId="{D874843C-6FB1-4603-8379-A9A6C459DF7F}">
      <dgm:prSet/>
      <dgm:spPr/>
      <dgm:t>
        <a:bodyPr/>
        <a:lstStyle/>
        <a:p>
          <a:pPr algn="l"/>
          <a:endParaRPr lang="ru-RU" sz="1400"/>
        </a:p>
      </dgm:t>
    </dgm:pt>
    <dgm:pt modelId="{2777F648-789A-4D88-B26F-EFAAF12FB5D8}">
      <dgm:prSet phldrT="[Текст]" custT="1"/>
      <dgm:spPr/>
      <dgm:t>
        <a:bodyPr/>
        <a:lstStyle/>
        <a:p>
          <a:pPr algn="l"/>
          <a:r>
            <a:rPr lang="ru-RU" sz="1400" dirty="0" smtClean="0">
              <a:solidFill>
                <a:srgbClr val="002060"/>
              </a:solidFill>
            </a:rPr>
            <a:t>сотрудничество, </a:t>
          </a:r>
          <a:r>
            <a:rPr lang="ru-RU" sz="1400" dirty="0" err="1" smtClean="0">
              <a:solidFill>
                <a:srgbClr val="002060"/>
              </a:solidFill>
            </a:rPr>
            <a:t>деятельностный</a:t>
          </a:r>
          <a:r>
            <a:rPr lang="ru-RU" sz="1400" dirty="0" smtClean="0">
              <a:solidFill>
                <a:srgbClr val="002060"/>
              </a:solidFill>
            </a:rPr>
            <a:t> подход</a:t>
          </a:r>
          <a:endParaRPr lang="ru-RU" sz="1400" dirty="0">
            <a:solidFill>
              <a:srgbClr val="002060"/>
            </a:solidFill>
          </a:endParaRPr>
        </a:p>
      </dgm:t>
    </dgm:pt>
    <dgm:pt modelId="{4D0F032F-E37E-42B8-81ED-3DA242EF412D}" type="parTrans" cxnId="{B132E382-EEE5-43C9-A66E-8C6EE0581AF4}">
      <dgm:prSet/>
      <dgm:spPr/>
      <dgm:t>
        <a:bodyPr/>
        <a:lstStyle/>
        <a:p>
          <a:pPr algn="l"/>
          <a:endParaRPr lang="ru-RU" sz="1400"/>
        </a:p>
      </dgm:t>
    </dgm:pt>
    <dgm:pt modelId="{3821E0D6-8D3A-44E5-93EA-E22AB3C80735}" type="sibTrans" cxnId="{B132E382-EEE5-43C9-A66E-8C6EE0581AF4}">
      <dgm:prSet/>
      <dgm:spPr/>
      <dgm:t>
        <a:bodyPr/>
        <a:lstStyle/>
        <a:p>
          <a:pPr algn="l"/>
          <a:endParaRPr lang="ru-RU" sz="1400"/>
        </a:p>
      </dgm:t>
    </dgm:pt>
    <dgm:pt modelId="{3702703C-0DE1-40E1-AF44-16BA2CAD265B}">
      <dgm:prSet phldrT="[Текст]" custT="1"/>
      <dgm:spPr/>
      <dgm:t>
        <a:bodyPr/>
        <a:lstStyle/>
        <a:p>
          <a:pPr algn="ctr"/>
          <a:r>
            <a:rPr lang="ru-RU" sz="1400" dirty="0" smtClean="0"/>
            <a:t>доминирующий компонент организации деятельности</a:t>
          </a:r>
          <a:endParaRPr lang="ru-RU" sz="1400" dirty="0"/>
        </a:p>
      </dgm:t>
    </dgm:pt>
    <dgm:pt modelId="{3270368F-7720-4F5E-993D-08943A6611FF}" type="parTrans" cxnId="{C9FC5282-1C80-439B-94B1-D8F22B8D9053}">
      <dgm:prSet/>
      <dgm:spPr/>
      <dgm:t>
        <a:bodyPr/>
        <a:lstStyle/>
        <a:p>
          <a:pPr algn="l"/>
          <a:endParaRPr lang="ru-RU" sz="1400"/>
        </a:p>
      </dgm:t>
    </dgm:pt>
    <dgm:pt modelId="{BC2DCD7C-9F42-4AFD-9A8B-738229B97C5B}" type="sibTrans" cxnId="{C9FC5282-1C80-439B-94B1-D8F22B8D9053}">
      <dgm:prSet/>
      <dgm:spPr/>
      <dgm:t>
        <a:bodyPr/>
        <a:lstStyle/>
        <a:p>
          <a:pPr algn="l"/>
          <a:endParaRPr lang="ru-RU" sz="1400"/>
        </a:p>
      </dgm:t>
    </dgm:pt>
    <dgm:pt modelId="{DEE41E83-EC27-44AB-99A3-36EAB9DBA7EA}">
      <dgm:prSet phldrT="[Текст]" custT="1"/>
      <dgm:spPr/>
      <dgm:t>
        <a:bodyPr/>
        <a:lstStyle/>
        <a:p>
          <a:pPr algn="l"/>
          <a:r>
            <a:rPr lang="ru-RU" sz="1400" dirty="0" smtClean="0">
              <a:solidFill>
                <a:srgbClr val="002060"/>
              </a:solidFill>
            </a:rPr>
            <a:t>практико-ориентированная, исследовательская и проектная деятельности, основанные на творчестве обучающихся, проявлении самостоятельности и активности</a:t>
          </a:r>
          <a:endParaRPr lang="ru-RU" sz="1400" dirty="0">
            <a:solidFill>
              <a:srgbClr val="002060"/>
            </a:solidFill>
          </a:endParaRPr>
        </a:p>
      </dgm:t>
    </dgm:pt>
    <dgm:pt modelId="{1CD724A2-6BB7-4EF3-912A-8C62FB081D01}" type="parTrans" cxnId="{D25E03C5-EEC7-4E89-BEE9-58FF50BF8D40}">
      <dgm:prSet/>
      <dgm:spPr/>
      <dgm:t>
        <a:bodyPr/>
        <a:lstStyle/>
        <a:p>
          <a:pPr algn="l"/>
          <a:endParaRPr lang="ru-RU" sz="1400"/>
        </a:p>
      </dgm:t>
    </dgm:pt>
    <dgm:pt modelId="{AA29EDBE-DE67-469B-882D-53C0E1073E61}" type="sibTrans" cxnId="{D25E03C5-EEC7-4E89-BEE9-58FF50BF8D40}">
      <dgm:prSet/>
      <dgm:spPr/>
      <dgm:t>
        <a:bodyPr/>
        <a:lstStyle/>
        <a:p>
          <a:pPr algn="l"/>
          <a:endParaRPr lang="ru-RU" sz="1400"/>
        </a:p>
      </dgm:t>
    </dgm:pt>
    <dgm:pt modelId="{32A6849A-48F4-4931-959C-98698421A5A5}">
      <dgm:prSet phldrT="[Текст]" custT="1"/>
      <dgm:spPr/>
      <dgm:t>
        <a:bodyPr/>
        <a:lstStyle/>
        <a:p>
          <a:pPr algn="ctr"/>
          <a:r>
            <a:rPr lang="ru-RU" sz="1400" dirty="0" smtClean="0"/>
            <a:t>характер контроля </a:t>
          </a:r>
          <a:endParaRPr lang="ru-RU" sz="1400" dirty="0"/>
        </a:p>
      </dgm:t>
    </dgm:pt>
    <dgm:pt modelId="{D18C0F26-62B2-474E-833C-D6E994427C88}" type="parTrans" cxnId="{689E4493-5543-43E7-85C0-D8883B9163FE}">
      <dgm:prSet/>
      <dgm:spPr/>
      <dgm:t>
        <a:bodyPr/>
        <a:lstStyle/>
        <a:p>
          <a:pPr algn="l"/>
          <a:endParaRPr lang="ru-RU" sz="1400"/>
        </a:p>
      </dgm:t>
    </dgm:pt>
    <dgm:pt modelId="{756F722B-4EC7-4585-BEC5-55EC8E4BDD89}" type="sibTrans" cxnId="{689E4493-5543-43E7-85C0-D8883B9163FE}">
      <dgm:prSet/>
      <dgm:spPr/>
      <dgm:t>
        <a:bodyPr/>
        <a:lstStyle/>
        <a:p>
          <a:pPr algn="l"/>
          <a:endParaRPr lang="ru-RU" sz="1400"/>
        </a:p>
      </dgm:t>
    </dgm:pt>
    <dgm:pt modelId="{1E90EC5C-AB96-4CAF-AAA8-042C380B40BE}">
      <dgm:prSet phldrT="[Текст]" custT="1"/>
      <dgm:spPr/>
      <dgm:t>
        <a:bodyPr/>
        <a:lstStyle/>
        <a:p>
          <a:pPr algn="l"/>
          <a:r>
            <a:rPr lang="ru-RU" sz="1400" dirty="0" smtClean="0">
              <a:solidFill>
                <a:srgbClr val="002060"/>
              </a:solidFill>
            </a:rPr>
            <a:t>комплексная оценка образовательных результатов по трём группам (личностные, предметные, </a:t>
          </a:r>
          <a:r>
            <a:rPr lang="ru-RU" sz="1400" dirty="0" err="1" smtClean="0">
              <a:solidFill>
                <a:srgbClr val="002060"/>
              </a:solidFill>
            </a:rPr>
            <a:t>метапредметные</a:t>
          </a:r>
          <a:r>
            <a:rPr lang="ru-RU" sz="1400" dirty="0" smtClean="0">
              <a:solidFill>
                <a:srgbClr val="002060"/>
              </a:solidFill>
            </a:rPr>
            <a:t> результаты)</a:t>
          </a:r>
          <a:endParaRPr lang="ru-RU" sz="1400" dirty="0">
            <a:solidFill>
              <a:srgbClr val="002060"/>
            </a:solidFill>
          </a:endParaRPr>
        </a:p>
      </dgm:t>
    </dgm:pt>
    <dgm:pt modelId="{EF9C2F4A-25E5-4295-92CC-8D452C4D4C3D}" type="parTrans" cxnId="{5DDB0778-9A72-4F13-9903-48EA7FDD1A47}">
      <dgm:prSet/>
      <dgm:spPr/>
      <dgm:t>
        <a:bodyPr/>
        <a:lstStyle/>
        <a:p>
          <a:pPr algn="l"/>
          <a:endParaRPr lang="ru-RU" sz="1400"/>
        </a:p>
      </dgm:t>
    </dgm:pt>
    <dgm:pt modelId="{1075E5BD-3514-451A-82AE-BAE4C56E783A}" type="sibTrans" cxnId="{5DDB0778-9A72-4F13-9903-48EA7FDD1A47}">
      <dgm:prSet/>
      <dgm:spPr/>
      <dgm:t>
        <a:bodyPr/>
        <a:lstStyle/>
        <a:p>
          <a:pPr algn="l"/>
          <a:endParaRPr lang="ru-RU" sz="1400"/>
        </a:p>
      </dgm:t>
    </dgm:pt>
    <dgm:pt modelId="{0489D3CE-23F2-46DA-9043-CB285E1B3924}" type="pres">
      <dgm:prSet presAssocID="{BEA3F02A-780A-4C04-930F-D9570925863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A582D86-9010-41A6-8C23-E0F514F97683}" type="pres">
      <dgm:prSet presAssocID="{176EDDD3-CCB9-4072-890E-575E8D510EC0}" presName="horFlow" presStyleCnt="0"/>
      <dgm:spPr/>
    </dgm:pt>
    <dgm:pt modelId="{72CB900B-544B-4724-8817-C010A4A82899}" type="pres">
      <dgm:prSet presAssocID="{176EDDD3-CCB9-4072-890E-575E8D510EC0}" presName="bigChev" presStyleLbl="node1" presStyleIdx="0" presStyleCnt="5" custScaleX="362747" custScaleY="81412" custLinFactX="-276000" custLinFactNeighborX="-300000" custLinFactNeighborY="-919"/>
      <dgm:spPr/>
      <dgm:t>
        <a:bodyPr/>
        <a:lstStyle/>
        <a:p>
          <a:endParaRPr lang="ru-RU"/>
        </a:p>
      </dgm:t>
    </dgm:pt>
    <dgm:pt modelId="{7FDECE5E-C966-48EF-81B4-9442983FA8CD}" type="pres">
      <dgm:prSet presAssocID="{73809D34-6119-47EF-B6BA-E53FDEBBB496}" presName="parTrans" presStyleCnt="0"/>
      <dgm:spPr/>
    </dgm:pt>
    <dgm:pt modelId="{5632A44A-8F1E-4980-8C79-D3EF1A9CE4B6}" type="pres">
      <dgm:prSet presAssocID="{9CCF2848-56CA-4A1F-A1F0-1C400126F90E}" presName="node" presStyleLbl="alignAccFollowNode1" presStyleIdx="0" presStyleCnt="5" custScaleX="844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068BF-0D63-450F-BFA3-E06D86E6BD42}" type="pres">
      <dgm:prSet presAssocID="{176EDDD3-CCB9-4072-890E-575E8D510EC0}" presName="vSp" presStyleCnt="0"/>
      <dgm:spPr/>
    </dgm:pt>
    <dgm:pt modelId="{676CE744-CDE2-4972-8361-4E4ED191E65D}" type="pres">
      <dgm:prSet presAssocID="{E09F28B4-23F9-417B-AD1E-020A5D134A47}" presName="horFlow" presStyleCnt="0"/>
      <dgm:spPr/>
    </dgm:pt>
    <dgm:pt modelId="{6EC53B1D-A092-4B59-9E43-9C55B73B1E1E}" type="pres">
      <dgm:prSet presAssocID="{E09F28B4-23F9-417B-AD1E-020A5D134A47}" presName="bigChev" presStyleLbl="node1" presStyleIdx="1" presStyleCnt="5" custScaleX="362747" custScaleY="77220" custLinFactX="-276000" custLinFactNeighborX="-300000" custLinFactNeighborY="-919"/>
      <dgm:spPr/>
    </dgm:pt>
    <dgm:pt modelId="{D7FB0A09-6928-4878-8095-387864E9246B}" type="pres">
      <dgm:prSet presAssocID="{B08B276C-092F-4648-94F1-12061CD9EAF6}" presName="parTrans" presStyleCnt="0"/>
      <dgm:spPr/>
    </dgm:pt>
    <dgm:pt modelId="{006C75B8-C30B-45CD-83EA-4BE570553380}" type="pres">
      <dgm:prSet presAssocID="{0F3BB267-CED1-4716-932C-BE3AFF2265E5}" presName="node" presStyleLbl="alignAccFollowNode1" presStyleIdx="1" presStyleCnt="5" custScaleX="844800" custScaleY="130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00B17-A56F-40F4-B884-1BDA42B9009E}" type="pres">
      <dgm:prSet presAssocID="{E09F28B4-23F9-417B-AD1E-020A5D134A47}" presName="vSp" presStyleCnt="0"/>
      <dgm:spPr/>
    </dgm:pt>
    <dgm:pt modelId="{12377920-1E35-43B8-9011-394D06BE01AA}" type="pres">
      <dgm:prSet presAssocID="{171FE912-4980-4E53-B1B8-9869425CA7B4}" presName="horFlow" presStyleCnt="0"/>
      <dgm:spPr/>
    </dgm:pt>
    <dgm:pt modelId="{B0BC988E-DF54-474D-BEE2-72D32BBA24F3}" type="pres">
      <dgm:prSet presAssocID="{171FE912-4980-4E53-B1B8-9869425CA7B4}" presName="bigChev" presStyleLbl="node1" presStyleIdx="2" presStyleCnt="5" custScaleX="362747" custScaleY="209860" custLinFactX="-276000" custLinFactNeighborX="-300000" custLinFactNeighborY="-919"/>
      <dgm:spPr/>
      <dgm:t>
        <a:bodyPr/>
        <a:lstStyle/>
        <a:p>
          <a:endParaRPr lang="ru-RU"/>
        </a:p>
      </dgm:t>
    </dgm:pt>
    <dgm:pt modelId="{197839C2-D62B-4854-BEBD-26636F273A20}" type="pres">
      <dgm:prSet presAssocID="{4D0F032F-E37E-42B8-81ED-3DA242EF412D}" presName="parTrans" presStyleCnt="0"/>
      <dgm:spPr/>
    </dgm:pt>
    <dgm:pt modelId="{70A555D2-BE81-4D8B-984E-F2B33EDB14C8}" type="pres">
      <dgm:prSet presAssocID="{2777F648-789A-4D88-B26F-EFAAF12FB5D8}" presName="node" presStyleLbl="alignAccFollowNode1" presStyleIdx="2" presStyleCnt="5" custScaleX="844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1555D-827E-4F6C-972E-690052E0501F}" type="pres">
      <dgm:prSet presAssocID="{171FE912-4980-4E53-B1B8-9869425CA7B4}" presName="vSp" presStyleCnt="0"/>
      <dgm:spPr/>
    </dgm:pt>
    <dgm:pt modelId="{D17186D4-952A-4B33-83F5-AF545D5BAE30}" type="pres">
      <dgm:prSet presAssocID="{3702703C-0DE1-40E1-AF44-16BA2CAD265B}" presName="horFlow" presStyleCnt="0"/>
      <dgm:spPr/>
    </dgm:pt>
    <dgm:pt modelId="{A133E741-5C7F-4CEB-87C7-CBE21B286F1C}" type="pres">
      <dgm:prSet presAssocID="{3702703C-0DE1-40E1-AF44-16BA2CAD265B}" presName="bigChev" presStyleLbl="node1" presStyleIdx="3" presStyleCnt="5" custScaleX="362747" custScaleY="140890" custLinFactX="-276000" custLinFactNeighborX="-300000" custLinFactNeighborY="-919"/>
      <dgm:spPr/>
    </dgm:pt>
    <dgm:pt modelId="{8C9C084C-D2CC-4552-96B2-F3A5EBC25BDB}" type="pres">
      <dgm:prSet presAssocID="{1CD724A2-6BB7-4EF3-912A-8C62FB081D01}" presName="parTrans" presStyleCnt="0"/>
      <dgm:spPr/>
    </dgm:pt>
    <dgm:pt modelId="{D3018F1F-8AE5-4F5F-9240-A7947CCBB285}" type="pres">
      <dgm:prSet presAssocID="{DEE41E83-EC27-44AB-99A3-36EAB9DBA7EA}" presName="node" presStyleLbl="alignAccFollowNode1" presStyleIdx="3" presStyleCnt="5" custScaleX="844800" custScaleY="192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58568-2251-4A54-B54D-F904D0764567}" type="pres">
      <dgm:prSet presAssocID="{3702703C-0DE1-40E1-AF44-16BA2CAD265B}" presName="vSp" presStyleCnt="0"/>
      <dgm:spPr/>
    </dgm:pt>
    <dgm:pt modelId="{3E195E91-B6E5-4D48-941C-C6FC5E1AECF9}" type="pres">
      <dgm:prSet presAssocID="{32A6849A-48F4-4931-959C-98698421A5A5}" presName="horFlow" presStyleCnt="0"/>
      <dgm:spPr/>
    </dgm:pt>
    <dgm:pt modelId="{26C4E0AD-0FC0-45C5-AE5A-3F2C723AA749}" type="pres">
      <dgm:prSet presAssocID="{32A6849A-48F4-4931-959C-98698421A5A5}" presName="bigChev" presStyleLbl="node1" presStyleIdx="4" presStyleCnt="5" custScaleX="362747" custScaleY="140890" custLinFactX="-276000" custLinFactNeighborX="-300000" custLinFactNeighborY="-919"/>
      <dgm:spPr/>
      <dgm:t>
        <a:bodyPr/>
        <a:lstStyle/>
        <a:p>
          <a:endParaRPr lang="ru-RU"/>
        </a:p>
      </dgm:t>
    </dgm:pt>
    <dgm:pt modelId="{41C873EF-94D7-4444-8EA3-583C11278C2A}" type="pres">
      <dgm:prSet presAssocID="{EF9C2F4A-25E5-4295-92CC-8D452C4D4C3D}" presName="parTrans" presStyleCnt="0"/>
      <dgm:spPr/>
    </dgm:pt>
    <dgm:pt modelId="{83F0CCF5-8374-4BFB-B8AD-67017412D680}" type="pres">
      <dgm:prSet presAssocID="{1E90EC5C-AB96-4CAF-AAA8-042C380B40BE}" presName="node" presStyleLbl="alignAccFollowNode1" presStyleIdx="4" presStyleCnt="5" custScaleX="844800" custScaleY="159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06C394-7A45-41CA-8E81-C6D2775B7B2B}" type="presOf" srcId="{E09F28B4-23F9-417B-AD1E-020A5D134A47}" destId="{6EC53B1D-A092-4B59-9E43-9C55B73B1E1E}" srcOrd="0" destOrd="0" presId="urn:microsoft.com/office/officeart/2005/8/layout/lProcess3"/>
    <dgm:cxn modelId="{4BDF1E05-309B-45F6-9ED1-E5E2767D4DDF}" type="presOf" srcId="{9CCF2848-56CA-4A1F-A1F0-1C400126F90E}" destId="{5632A44A-8F1E-4980-8C79-D3EF1A9CE4B6}" srcOrd="0" destOrd="0" presId="urn:microsoft.com/office/officeart/2005/8/layout/lProcess3"/>
    <dgm:cxn modelId="{880B5537-9A6F-44B9-8FED-D551DB2FCCB7}" type="presOf" srcId="{2777F648-789A-4D88-B26F-EFAAF12FB5D8}" destId="{70A555D2-BE81-4D8B-984E-F2B33EDB14C8}" srcOrd="0" destOrd="0" presId="urn:microsoft.com/office/officeart/2005/8/layout/lProcess3"/>
    <dgm:cxn modelId="{5BD15A32-4C14-4BA6-AF2D-B6C8FC7F58C0}" type="presOf" srcId="{32A6849A-48F4-4931-959C-98698421A5A5}" destId="{26C4E0AD-0FC0-45C5-AE5A-3F2C723AA749}" srcOrd="0" destOrd="0" presId="urn:microsoft.com/office/officeart/2005/8/layout/lProcess3"/>
    <dgm:cxn modelId="{737E62C8-E67E-43DA-B48B-52C0178A4317}" type="presOf" srcId="{DEE41E83-EC27-44AB-99A3-36EAB9DBA7EA}" destId="{D3018F1F-8AE5-4F5F-9240-A7947CCBB285}" srcOrd="0" destOrd="0" presId="urn:microsoft.com/office/officeart/2005/8/layout/lProcess3"/>
    <dgm:cxn modelId="{D16672CD-0572-4E1A-A684-1813AAA01CB5}" srcId="{BEA3F02A-780A-4C04-930F-D9570925863D}" destId="{176EDDD3-CCB9-4072-890E-575E8D510EC0}" srcOrd="0" destOrd="0" parTransId="{C35B82E0-3EAB-4163-9EEB-670037703D7C}" sibTransId="{4ACF78C1-50B1-4098-8028-61FD3A105202}"/>
    <dgm:cxn modelId="{0B59FCF1-1D00-477D-8803-AC72D3F2315E}" type="presOf" srcId="{3702703C-0DE1-40E1-AF44-16BA2CAD265B}" destId="{A133E741-5C7F-4CEB-87C7-CBE21B286F1C}" srcOrd="0" destOrd="0" presId="urn:microsoft.com/office/officeart/2005/8/layout/lProcess3"/>
    <dgm:cxn modelId="{7E5E65B4-D6BB-4C7C-9EA4-D1DE81B562F1}" srcId="{BEA3F02A-780A-4C04-930F-D9570925863D}" destId="{E09F28B4-23F9-417B-AD1E-020A5D134A47}" srcOrd="1" destOrd="0" parTransId="{790263A8-6DAE-4E00-81AF-FC26B97CDFC0}" sibTransId="{FFCBF86D-6AB0-4332-AFFB-1392968D2136}"/>
    <dgm:cxn modelId="{9E06ECB5-7CEF-4E3D-9910-6F41AC52735E}" type="presOf" srcId="{176EDDD3-CCB9-4072-890E-575E8D510EC0}" destId="{72CB900B-544B-4724-8817-C010A4A82899}" srcOrd="0" destOrd="0" presId="urn:microsoft.com/office/officeart/2005/8/layout/lProcess3"/>
    <dgm:cxn modelId="{689E4493-5543-43E7-85C0-D8883B9163FE}" srcId="{BEA3F02A-780A-4C04-930F-D9570925863D}" destId="{32A6849A-48F4-4931-959C-98698421A5A5}" srcOrd="4" destOrd="0" parTransId="{D18C0F26-62B2-474E-833C-D6E994427C88}" sibTransId="{756F722B-4EC7-4585-BEC5-55EC8E4BDD89}"/>
    <dgm:cxn modelId="{D25E03C5-EEC7-4E89-BEE9-58FF50BF8D40}" srcId="{3702703C-0DE1-40E1-AF44-16BA2CAD265B}" destId="{DEE41E83-EC27-44AB-99A3-36EAB9DBA7EA}" srcOrd="0" destOrd="0" parTransId="{1CD724A2-6BB7-4EF3-912A-8C62FB081D01}" sibTransId="{AA29EDBE-DE67-469B-882D-53C0E1073E61}"/>
    <dgm:cxn modelId="{C9FC5282-1C80-439B-94B1-D8F22B8D9053}" srcId="{BEA3F02A-780A-4C04-930F-D9570925863D}" destId="{3702703C-0DE1-40E1-AF44-16BA2CAD265B}" srcOrd="3" destOrd="0" parTransId="{3270368F-7720-4F5E-993D-08943A6611FF}" sibTransId="{BC2DCD7C-9F42-4AFD-9A8B-738229B97C5B}"/>
    <dgm:cxn modelId="{5DDB0778-9A72-4F13-9903-48EA7FDD1A47}" srcId="{32A6849A-48F4-4931-959C-98698421A5A5}" destId="{1E90EC5C-AB96-4CAF-AAA8-042C380B40BE}" srcOrd="0" destOrd="0" parTransId="{EF9C2F4A-25E5-4295-92CC-8D452C4D4C3D}" sibTransId="{1075E5BD-3514-451A-82AE-BAE4C56E783A}"/>
    <dgm:cxn modelId="{E89D0A33-5E5A-4A04-9325-9ADEE8D05D55}" srcId="{E09F28B4-23F9-417B-AD1E-020A5D134A47}" destId="{0F3BB267-CED1-4716-932C-BE3AFF2265E5}" srcOrd="0" destOrd="0" parTransId="{B08B276C-092F-4648-94F1-12061CD9EAF6}" sibTransId="{D30E45FF-3093-4A36-9526-6065F90F9DC7}"/>
    <dgm:cxn modelId="{795C04D2-5E4B-4142-8304-07C390840EC4}" type="presOf" srcId="{BEA3F02A-780A-4C04-930F-D9570925863D}" destId="{0489D3CE-23F2-46DA-9043-CB285E1B3924}" srcOrd="0" destOrd="0" presId="urn:microsoft.com/office/officeart/2005/8/layout/lProcess3"/>
    <dgm:cxn modelId="{ADFE0ADF-2DF9-44AE-BD10-E2B90CB1F631}" type="presOf" srcId="{0F3BB267-CED1-4716-932C-BE3AFF2265E5}" destId="{006C75B8-C30B-45CD-83EA-4BE570553380}" srcOrd="0" destOrd="0" presId="urn:microsoft.com/office/officeart/2005/8/layout/lProcess3"/>
    <dgm:cxn modelId="{D874843C-6FB1-4603-8379-A9A6C459DF7F}" srcId="{BEA3F02A-780A-4C04-930F-D9570925863D}" destId="{171FE912-4980-4E53-B1B8-9869425CA7B4}" srcOrd="2" destOrd="0" parTransId="{FFBEAEC4-C7F5-4AE3-8AE6-1E4AC71470F8}" sibTransId="{6CCFE787-1322-4B3E-AF5E-9F7E0ED9A8B1}"/>
    <dgm:cxn modelId="{B132E382-EEE5-43C9-A66E-8C6EE0581AF4}" srcId="{171FE912-4980-4E53-B1B8-9869425CA7B4}" destId="{2777F648-789A-4D88-B26F-EFAAF12FB5D8}" srcOrd="0" destOrd="0" parTransId="{4D0F032F-E37E-42B8-81ED-3DA242EF412D}" sibTransId="{3821E0D6-8D3A-44E5-93EA-E22AB3C80735}"/>
    <dgm:cxn modelId="{342A033D-DFBB-45A1-879F-A3A80B83F2D7}" type="presOf" srcId="{171FE912-4980-4E53-B1B8-9869425CA7B4}" destId="{B0BC988E-DF54-474D-BEE2-72D32BBA24F3}" srcOrd="0" destOrd="0" presId="urn:microsoft.com/office/officeart/2005/8/layout/lProcess3"/>
    <dgm:cxn modelId="{97F713D1-A70F-4827-A001-C0507D67A1DA}" type="presOf" srcId="{1E90EC5C-AB96-4CAF-AAA8-042C380B40BE}" destId="{83F0CCF5-8374-4BFB-B8AD-67017412D680}" srcOrd="0" destOrd="0" presId="urn:microsoft.com/office/officeart/2005/8/layout/lProcess3"/>
    <dgm:cxn modelId="{898F4896-5955-4D1E-9981-6608884B242D}" srcId="{176EDDD3-CCB9-4072-890E-575E8D510EC0}" destId="{9CCF2848-56CA-4A1F-A1F0-1C400126F90E}" srcOrd="0" destOrd="0" parTransId="{73809D34-6119-47EF-B6BA-E53FDEBBB496}" sibTransId="{FF0ED174-53AE-464F-AD2B-06EB2C31663B}"/>
    <dgm:cxn modelId="{8A1E5892-3B1D-42FA-BEE6-C38EB9873E33}" type="presParOf" srcId="{0489D3CE-23F2-46DA-9043-CB285E1B3924}" destId="{8A582D86-9010-41A6-8C23-E0F514F97683}" srcOrd="0" destOrd="0" presId="urn:microsoft.com/office/officeart/2005/8/layout/lProcess3"/>
    <dgm:cxn modelId="{06215AE0-96D2-47EE-B725-24E3ABCBEC6A}" type="presParOf" srcId="{8A582D86-9010-41A6-8C23-E0F514F97683}" destId="{72CB900B-544B-4724-8817-C010A4A82899}" srcOrd="0" destOrd="0" presId="urn:microsoft.com/office/officeart/2005/8/layout/lProcess3"/>
    <dgm:cxn modelId="{1E1558AD-9273-41B6-BCB1-FBDB79AEE450}" type="presParOf" srcId="{8A582D86-9010-41A6-8C23-E0F514F97683}" destId="{7FDECE5E-C966-48EF-81B4-9442983FA8CD}" srcOrd="1" destOrd="0" presId="urn:microsoft.com/office/officeart/2005/8/layout/lProcess3"/>
    <dgm:cxn modelId="{BED425C6-506E-4F26-8554-F9FB66E7115C}" type="presParOf" srcId="{8A582D86-9010-41A6-8C23-E0F514F97683}" destId="{5632A44A-8F1E-4980-8C79-D3EF1A9CE4B6}" srcOrd="2" destOrd="0" presId="urn:microsoft.com/office/officeart/2005/8/layout/lProcess3"/>
    <dgm:cxn modelId="{31DEAB55-E368-4BA4-96C6-79ECE9FB851C}" type="presParOf" srcId="{0489D3CE-23F2-46DA-9043-CB285E1B3924}" destId="{467068BF-0D63-450F-BFA3-E06D86E6BD42}" srcOrd="1" destOrd="0" presId="urn:microsoft.com/office/officeart/2005/8/layout/lProcess3"/>
    <dgm:cxn modelId="{243F55A7-7D60-4D4F-96AF-B17A4FD48513}" type="presParOf" srcId="{0489D3CE-23F2-46DA-9043-CB285E1B3924}" destId="{676CE744-CDE2-4972-8361-4E4ED191E65D}" srcOrd="2" destOrd="0" presId="urn:microsoft.com/office/officeart/2005/8/layout/lProcess3"/>
    <dgm:cxn modelId="{E06EC3B0-13E3-4F98-B009-2450A571BD5F}" type="presParOf" srcId="{676CE744-CDE2-4972-8361-4E4ED191E65D}" destId="{6EC53B1D-A092-4B59-9E43-9C55B73B1E1E}" srcOrd="0" destOrd="0" presId="urn:microsoft.com/office/officeart/2005/8/layout/lProcess3"/>
    <dgm:cxn modelId="{085B052D-5230-48B1-8C45-650A11F56F92}" type="presParOf" srcId="{676CE744-CDE2-4972-8361-4E4ED191E65D}" destId="{D7FB0A09-6928-4878-8095-387864E9246B}" srcOrd="1" destOrd="0" presId="urn:microsoft.com/office/officeart/2005/8/layout/lProcess3"/>
    <dgm:cxn modelId="{8A6ACE3E-19E7-4F11-89B6-328BAA7A709F}" type="presParOf" srcId="{676CE744-CDE2-4972-8361-4E4ED191E65D}" destId="{006C75B8-C30B-45CD-83EA-4BE570553380}" srcOrd="2" destOrd="0" presId="urn:microsoft.com/office/officeart/2005/8/layout/lProcess3"/>
    <dgm:cxn modelId="{D49C19BF-076E-447F-9DB4-523608613BD5}" type="presParOf" srcId="{0489D3CE-23F2-46DA-9043-CB285E1B3924}" destId="{02D00B17-A56F-40F4-B884-1BDA42B9009E}" srcOrd="3" destOrd="0" presId="urn:microsoft.com/office/officeart/2005/8/layout/lProcess3"/>
    <dgm:cxn modelId="{B194EBB0-0B4F-4779-8B1D-7948187B73EB}" type="presParOf" srcId="{0489D3CE-23F2-46DA-9043-CB285E1B3924}" destId="{12377920-1E35-43B8-9011-394D06BE01AA}" srcOrd="4" destOrd="0" presId="urn:microsoft.com/office/officeart/2005/8/layout/lProcess3"/>
    <dgm:cxn modelId="{E39FBF9B-0774-4EB5-A607-3D79425CC644}" type="presParOf" srcId="{12377920-1E35-43B8-9011-394D06BE01AA}" destId="{B0BC988E-DF54-474D-BEE2-72D32BBA24F3}" srcOrd="0" destOrd="0" presId="urn:microsoft.com/office/officeart/2005/8/layout/lProcess3"/>
    <dgm:cxn modelId="{4933E52B-DFF9-41EA-9AF5-FA00A8CC2AB2}" type="presParOf" srcId="{12377920-1E35-43B8-9011-394D06BE01AA}" destId="{197839C2-D62B-4854-BEBD-26636F273A20}" srcOrd="1" destOrd="0" presId="urn:microsoft.com/office/officeart/2005/8/layout/lProcess3"/>
    <dgm:cxn modelId="{DCA4B398-CA1E-4716-8B2B-0DEF2E1A47AF}" type="presParOf" srcId="{12377920-1E35-43B8-9011-394D06BE01AA}" destId="{70A555D2-BE81-4D8B-984E-F2B33EDB14C8}" srcOrd="2" destOrd="0" presId="urn:microsoft.com/office/officeart/2005/8/layout/lProcess3"/>
    <dgm:cxn modelId="{5942F6DE-3AAB-4531-BA30-5C31F143C08B}" type="presParOf" srcId="{0489D3CE-23F2-46DA-9043-CB285E1B3924}" destId="{5521555D-827E-4F6C-972E-690052E0501F}" srcOrd="5" destOrd="0" presId="urn:microsoft.com/office/officeart/2005/8/layout/lProcess3"/>
    <dgm:cxn modelId="{6B5A81EC-12AA-4BB0-9037-C776FFAC8931}" type="presParOf" srcId="{0489D3CE-23F2-46DA-9043-CB285E1B3924}" destId="{D17186D4-952A-4B33-83F5-AF545D5BAE30}" srcOrd="6" destOrd="0" presId="urn:microsoft.com/office/officeart/2005/8/layout/lProcess3"/>
    <dgm:cxn modelId="{2C075E1D-8A7E-4DA9-A7FE-03BC2A131445}" type="presParOf" srcId="{D17186D4-952A-4B33-83F5-AF545D5BAE30}" destId="{A133E741-5C7F-4CEB-87C7-CBE21B286F1C}" srcOrd="0" destOrd="0" presId="urn:microsoft.com/office/officeart/2005/8/layout/lProcess3"/>
    <dgm:cxn modelId="{6F349B56-5773-4492-A97B-5CC282136DDC}" type="presParOf" srcId="{D17186D4-952A-4B33-83F5-AF545D5BAE30}" destId="{8C9C084C-D2CC-4552-96B2-F3A5EBC25BDB}" srcOrd="1" destOrd="0" presId="urn:microsoft.com/office/officeart/2005/8/layout/lProcess3"/>
    <dgm:cxn modelId="{08F44830-B70B-4E2D-B9F9-9CA4EE65C16B}" type="presParOf" srcId="{D17186D4-952A-4B33-83F5-AF545D5BAE30}" destId="{D3018F1F-8AE5-4F5F-9240-A7947CCBB285}" srcOrd="2" destOrd="0" presId="urn:microsoft.com/office/officeart/2005/8/layout/lProcess3"/>
    <dgm:cxn modelId="{47A5146A-E889-4B5E-89DC-BB5F66F97F83}" type="presParOf" srcId="{0489D3CE-23F2-46DA-9043-CB285E1B3924}" destId="{66858568-2251-4A54-B54D-F904D0764567}" srcOrd="7" destOrd="0" presId="urn:microsoft.com/office/officeart/2005/8/layout/lProcess3"/>
    <dgm:cxn modelId="{9C8F7568-294E-490B-B492-A4F34318CF2F}" type="presParOf" srcId="{0489D3CE-23F2-46DA-9043-CB285E1B3924}" destId="{3E195E91-B6E5-4D48-941C-C6FC5E1AECF9}" srcOrd="8" destOrd="0" presId="urn:microsoft.com/office/officeart/2005/8/layout/lProcess3"/>
    <dgm:cxn modelId="{4BE5BDC9-0AFB-454E-9174-59B07FB9A979}" type="presParOf" srcId="{3E195E91-B6E5-4D48-941C-C6FC5E1AECF9}" destId="{26C4E0AD-0FC0-45C5-AE5A-3F2C723AA749}" srcOrd="0" destOrd="0" presId="urn:microsoft.com/office/officeart/2005/8/layout/lProcess3"/>
    <dgm:cxn modelId="{B0C4A1C3-6E53-4287-B4D0-3611F9E5910E}" type="presParOf" srcId="{3E195E91-B6E5-4D48-941C-C6FC5E1AECF9}" destId="{41C873EF-94D7-4444-8EA3-583C11278C2A}" srcOrd="1" destOrd="0" presId="urn:microsoft.com/office/officeart/2005/8/layout/lProcess3"/>
    <dgm:cxn modelId="{F33A9E6C-F721-4E40-91F6-8FCC4A5174FE}" type="presParOf" srcId="{3E195E91-B6E5-4D48-941C-C6FC5E1AECF9}" destId="{83F0CCF5-8374-4BFB-B8AD-67017412D680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1420D3-6A54-4FC6-865E-58214B04A481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DC3CD76-CFDA-4197-8CAD-0BE6369C0C8B}">
      <dgm:prSet phldrT="[Текст]" custT="1"/>
      <dgm:spPr/>
      <dgm:t>
        <a:bodyPr/>
        <a:lstStyle/>
        <a:p>
          <a:r>
            <a:rPr kumimoji="0" lang="ru-RU" sz="2000" b="1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деятельность обучающегося</a:t>
          </a:r>
          <a:r>
            <a:rPr kumimoji="0" lang="ru-RU" sz="20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 </a:t>
          </a:r>
          <a:endParaRPr lang="ru-RU" sz="2000" dirty="0">
            <a:latin typeface="+mn-lt"/>
          </a:endParaRPr>
        </a:p>
      </dgm:t>
    </dgm:pt>
    <dgm:pt modelId="{2EAABB02-C856-4A3D-A322-932EEEB72C9D}" type="parTrans" cxnId="{638AB1D7-FB84-4D41-B066-FFC6E43EBC9E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C7B4BE60-865B-445A-97C8-54561F9C0AD9}" type="sibTrans" cxnId="{638AB1D7-FB84-4D41-B066-FFC6E43EBC9E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75A597C6-F7B5-42BA-8A37-3DF777269B66}">
      <dgm:prSet phldrT="[Текст]" custT="1"/>
      <dgm:spPr/>
      <dgm:t>
        <a:bodyPr/>
        <a:lstStyle/>
        <a:p>
          <a:pPr rtl="0"/>
          <a:r>
            <a:rPr kumimoji="0" lang="ru-RU" sz="2000" b="0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+mn-lt"/>
              <a:ea typeface="Calibri" pitchFamily="34" charset="0"/>
              <a:cs typeface="Times New Roman" pitchFamily="18" charset="0"/>
            </a:rPr>
            <a:t>активная позиция;</a:t>
          </a:r>
          <a:endParaRPr lang="ru-RU" sz="2000" dirty="0">
            <a:solidFill>
              <a:srgbClr val="002060"/>
            </a:solidFill>
            <a:latin typeface="+mn-lt"/>
          </a:endParaRPr>
        </a:p>
      </dgm:t>
    </dgm:pt>
    <dgm:pt modelId="{637DB739-C7AA-4EEB-9C0A-2E44310623B9}" type="parTrans" cxnId="{05A54624-4A3D-492E-BD34-734830AF21D4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91070CC1-BAB9-4516-A5BE-919DCE04DE75}" type="sibTrans" cxnId="{05A54624-4A3D-492E-BD34-734830AF21D4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4993CCAE-3C1A-4E69-9F75-B05BCC236DCE}">
      <dgm:prSet phldrT="[Текст]" custT="1"/>
      <dgm:spPr/>
      <dgm:t>
        <a:bodyPr/>
        <a:lstStyle/>
        <a:p>
          <a:r>
            <a:rPr kumimoji="0" lang="ru-RU" sz="2000" b="1" i="0" u="none" strike="noStrike" cap="none" normalizeH="0" baseline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роль педагога</a:t>
          </a:r>
          <a:r>
            <a:rPr kumimoji="0" lang="ru-RU" sz="2000" b="0" i="0" u="none" strike="noStrike" cap="none" normalizeH="0" baseline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 </a:t>
          </a:r>
          <a:endParaRPr lang="ru-RU" sz="2000" dirty="0">
            <a:latin typeface="+mn-lt"/>
          </a:endParaRPr>
        </a:p>
      </dgm:t>
    </dgm:pt>
    <dgm:pt modelId="{B92D3F15-7042-4FE8-B5D9-9E02BC2BBC75}" type="parTrans" cxnId="{04E79595-5AF0-4DC8-BF66-4A01A847D851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5E9FC8F4-DDD5-4DC1-9DBC-3BB9088BAC22}" type="sibTrans" cxnId="{04E79595-5AF0-4DC8-BF66-4A01A847D851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90B2CDA0-AFB1-4479-8B15-6B2E9B1066AA}">
      <dgm:prSet phldrT="[Текст]" custT="1"/>
      <dgm:spPr/>
      <dgm:t>
        <a:bodyPr/>
        <a:lstStyle/>
        <a:p>
          <a:pPr marL="0" marR="0" lvl="0" indent="0" algn="just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+mn-lt"/>
              <a:ea typeface="Calibri" pitchFamily="34" charset="0"/>
              <a:cs typeface="Times New Roman" pitchFamily="18" charset="0"/>
            </a:rPr>
            <a:t>сопровождение учебной деятельности;</a:t>
          </a:r>
          <a:endParaRPr lang="ru-RU" sz="2000" dirty="0">
            <a:solidFill>
              <a:srgbClr val="002060"/>
            </a:solidFill>
            <a:latin typeface="+mn-lt"/>
          </a:endParaRPr>
        </a:p>
      </dgm:t>
    </dgm:pt>
    <dgm:pt modelId="{BA710D6E-0DF3-48C4-82BB-9FD6F6A3E086}" type="parTrans" cxnId="{F54E38C5-2F48-469F-8D5D-2587795C9411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61BD9D6A-89E3-417C-9BF8-B323F91AC046}" type="sibTrans" cxnId="{F54E38C5-2F48-469F-8D5D-2587795C9411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4D309ACC-0A51-428B-B718-5E98DCB1A0B9}">
      <dgm:prSet custT="1"/>
      <dgm:spPr/>
      <dgm:t>
        <a:bodyPr/>
        <a:lstStyle/>
        <a:p>
          <a:pPr rtl="0"/>
          <a:r>
            <a:rPr kumimoji="0" lang="ru-RU" sz="2000" b="0" i="0" u="none" strike="noStrike" cap="none" normalizeH="0" baseline="0" smtClean="0">
              <a:ln/>
              <a:solidFill>
                <a:srgbClr val="002060"/>
              </a:solidFill>
              <a:effectLst/>
              <a:latin typeface="+mn-lt"/>
              <a:ea typeface="Calibri" pitchFamily="34" charset="0"/>
              <a:cs typeface="Times New Roman" pitchFamily="18" charset="0"/>
            </a:rPr>
            <a:t>доступность для обучающегося на занятии разнообразных источников информации</a:t>
          </a:r>
          <a:endParaRPr lang="ru-RU" sz="2000" dirty="0">
            <a:solidFill>
              <a:srgbClr val="002060"/>
            </a:solidFill>
            <a:latin typeface="+mn-lt"/>
          </a:endParaRPr>
        </a:p>
      </dgm:t>
    </dgm:pt>
    <dgm:pt modelId="{52ADDE92-C984-471B-9B7F-731FFD148EBE}" type="parTrans" cxnId="{EB7282D6-5286-443D-AE98-F7E46FE911B5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55F0391F-C81A-42C6-A3E6-43C1CD384329}" type="sibTrans" cxnId="{EB7282D6-5286-443D-AE98-F7E46FE911B5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A9713B45-7D86-4D49-8454-98C77A866A82}">
      <dgm:prSet phldrT="[Текст]" custT="1"/>
      <dgm:spPr/>
      <dgm:t>
        <a:bodyPr/>
        <a:lstStyle/>
        <a:p>
          <a:pPr marL="0" marR="0" lvl="0" indent="0" algn="just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+mn-lt"/>
              <a:ea typeface="Calibri" pitchFamily="34" charset="0"/>
              <a:cs typeface="Times New Roman" pitchFamily="18" charset="0"/>
            </a:rPr>
            <a:t>использование на занятии различных педагогических приёмов и методов;</a:t>
          </a:r>
          <a:endParaRPr lang="ru-RU" sz="2000" dirty="0">
            <a:solidFill>
              <a:srgbClr val="002060"/>
            </a:solidFill>
            <a:latin typeface="+mn-lt"/>
          </a:endParaRPr>
        </a:p>
      </dgm:t>
    </dgm:pt>
    <dgm:pt modelId="{8684629C-D758-4879-8378-E563D8C83F40}" type="parTrans" cxnId="{CAFA1F0A-3E13-490C-8196-2BC3D6672DEC}">
      <dgm:prSet/>
      <dgm:spPr/>
      <dgm:t>
        <a:bodyPr/>
        <a:lstStyle/>
        <a:p>
          <a:endParaRPr lang="ru-RU"/>
        </a:p>
      </dgm:t>
    </dgm:pt>
    <dgm:pt modelId="{971C601F-791F-40CC-A991-3B177B1E0125}" type="sibTrans" cxnId="{CAFA1F0A-3E13-490C-8196-2BC3D6672DEC}">
      <dgm:prSet/>
      <dgm:spPr/>
      <dgm:t>
        <a:bodyPr/>
        <a:lstStyle/>
        <a:p>
          <a:endParaRPr lang="ru-RU"/>
        </a:p>
      </dgm:t>
    </dgm:pt>
    <dgm:pt modelId="{6A039D7F-9A2F-4E3F-992F-1804F401AACF}">
      <dgm:prSet phldrT="[Текст]" custT="1"/>
      <dgm:spPr/>
      <dgm:t>
        <a:bodyPr/>
        <a:lstStyle/>
        <a:p>
          <a:pPr marL="0" marR="0" lvl="0" indent="0" algn="just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+mn-lt"/>
              <a:ea typeface="Calibri" pitchFamily="34" charset="0"/>
              <a:cs typeface="Times New Roman" pitchFamily="18" charset="0"/>
            </a:rPr>
            <a:t>создание доброжелательного климата на занятии</a:t>
          </a:r>
          <a:endParaRPr lang="ru-RU" sz="2000" dirty="0">
            <a:solidFill>
              <a:srgbClr val="002060"/>
            </a:solidFill>
            <a:latin typeface="+mn-lt"/>
          </a:endParaRPr>
        </a:p>
      </dgm:t>
    </dgm:pt>
    <dgm:pt modelId="{39D4BAAC-AAA3-4941-84D7-7112C691C28B}" type="parTrans" cxnId="{B2081967-2B84-4389-B73D-0C5651EB404D}">
      <dgm:prSet/>
      <dgm:spPr/>
      <dgm:t>
        <a:bodyPr/>
        <a:lstStyle/>
        <a:p>
          <a:endParaRPr lang="ru-RU"/>
        </a:p>
      </dgm:t>
    </dgm:pt>
    <dgm:pt modelId="{3C4FF27E-E35C-4D10-B44D-EE75D3CA5FB4}" type="sibTrans" cxnId="{B2081967-2B84-4389-B73D-0C5651EB404D}">
      <dgm:prSet/>
      <dgm:spPr/>
      <dgm:t>
        <a:bodyPr/>
        <a:lstStyle/>
        <a:p>
          <a:endParaRPr lang="ru-RU"/>
        </a:p>
      </dgm:t>
    </dgm:pt>
    <dgm:pt modelId="{8659F418-7BA0-459F-A7D1-6EACD6B895E4}" type="pres">
      <dgm:prSet presAssocID="{6D1420D3-6A54-4FC6-865E-58214B04A4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1EE625-E910-41A7-A0AA-BD505C5CE185}" type="pres">
      <dgm:prSet presAssocID="{8DC3CD76-CFDA-4197-8CAD-0BE6369C0C8B}" presName="linNode" presStyleCnt="0"/>
      <dgm:spPr/>
    </dgm:pt>
    <dgm:pt modelId="{64A68E1A-2622-4BB5-9B56-0BA26CF88B55}" type="pres">
      <dgm:prSet presAssocID="{8DC3CD76-CFDA-4197-8CAD-0BE6369C0C8B}" presName="parentText" presStyleLbl="node1" presStyleIdx="0" presStyleCnt="2" custScaleX="761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209F1-CC2B-43EA-8DA4-5DB8B61061E3}" type="pres">
      <dgm:prSet presAssocID="{8DC3CD76-CFDA-4197-8CAD-0BE6369C0C8B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C1FA6-BBDC-4B89-93DA-C70C35B35FEB}" type="pres">
      <dgm:prSet presAssocID="{C7B4BE60-865B-445A-97C8-54561F9C0AD9}" presName="sp" presStyleCnt="0"/>
      <dgm:spPr/>
    </dgm:pt>
    <dgm:pt modelId="{6FC92970-DFA5-4E93-8CF5-4AE63F433C13}" type="pres">
      <dgm:prSet presAssocID="{4993CCAE-3C1A-4E69-9F75-B05BCC236DCE}" presName="linNode" presStyleCnt="0"/>
      <dgm:spPr/>
    </dgm:pt>
    <dgm:pt modelId="{F9FAA6AF-F4E2-4027-9C36-40CDF0869739}" type="pres">
      <dgm:prSet presAssocID="{4993CCAE-3C1A-4E69-9F75-B05BCC236DCE}" presName="parentText" presStyleLbl="node1" presStyleIdx="1" presStyleCnt="2" custScaleX="761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814DC-2000-4654-A1DE-2B7BCBE72451}" type="pres">
      <dgm:prSet presAssocID="{4993CCAE-3C1A-4E69-9F75-B05BCC236DCE}" presName="descendantText" presStyleLbl="alignAccFollowNode1" presStyleIdx="1" presStyleCnt="2" custScaleY="125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E79595-5AF0-4DC8-BF66-4A01A847D851}" srcId="{6D1420D3-6A54-4FC6-865E-58214B04A481}" destId="{4993CCAE-3C1A-4E69-9F75-B05BCC236DCE}" srcOrd="1" destOrd="0" parTransId="{B92D3F15-7042-4FE8-B5D9-9E02BC2BBC75}" sibTransId="{5E9FC8F4-DDD5-4DC1-9DBC-3BB9088BAC22}"/>
    <dgm:cxn modelId="{F54E38C5-2F48-469F-8D5D-2587795C9411}" srcId="{4993CCAE-3C1A-4E69-9F75-B05BCC236DCE}" destId="{90B2CDA0-AFB1-4479-8B15-6B2E9B1066AA}" srcOrd="0" destOrd="0" parTransId="{BA710D6E-0DF3-48C4-82BB-9FD6F6A3E086}" sibTransId="{61BD9D6A-89E3-417C-9BF8-B323F91AC046}"/>
    <dgm:cxn modelId="{05A54624-4A3D-492E-BD34-734830AF21D4}" srcId="{8DC3CD76-CFDA-4197-8CAD-0BE6369C0C8B}" destId="{75A597C6-F7B5-42BA-8A37-3DF777269B66}" srcOrd="0" destOrd="0" parTransId="{637DB739-C7AA-4EEB-9C0A-2E44310623B9}" sibTransId="{91070CC1-BAB9-4516-A5BE-919DCE04DE75}"/>
    <dgm:cxn modelId="{F810E90C-BB09-40D0-B0EC-D9E53E3E9EF6}" type="presOf" srcId="{75A597C6-F7B5-42BA-8A37-3DF777269B66}" destId="{83B209F1-CC2B-43EA-8DA4-5DB8B61061E3}" srcOrd="0" destOrd="0" presId="urn:microsoft.com/office/officeart/2005/8/layout/vList5"/>
    <dgm:cxn modelId="{D8B685A8-5529-43A1-BADE-203C747FA4AC}" type="presOf" srcId="{4D309ACC-0A51-428B-B718-5E98DCB1A0B9}" destId="{83B209F1-CC2B-43EA-8DA4-5DB8B61061E3}" srcOrd="0" destOrd="1" presId="urn:microsoft.com/office/officeart/2005/8/layout/vList5"/>
    <dgm:cxn modelId="{CAFA1F0A-3E13-490C-8196-2BC3D6672DEC}" srcId="{4993CCAE-3C1A-4E69-9F75-B05BCC236DCE}" destId="{A9713B45-7D86-4D49-8454-98C77A866A82}" srcOrd="1" destOrd="0" parTransId="{8684629C-D758-4879-8378-E563D8C83F40}" sibTransId="{971C601F-791F-40CC-A991-3B177B1E0125}"/>
    <dgm:cxn modelId="{E66BEF94-707A-4A20-9817-B98F6FFB6C97}" type="presOf" srcId="{6D1420D3-6A54-4FC6-865E-58214B04A481}" destId="{8659F418-7BA0-459F-A7D1-6EACD6B895E4}" srcOrd="0" destOrd="0" presId="urn:microsoft.com/office/officeart/2005/8/layout/vList5"/>
    <dgm:cxn modelId="{AC9E5A2E-C6F8-4790-8295-600EB34B0860}" type="presOf" srcId="{4993CCAE-3C1A-4E69-9F75-B05BCC236DCE}" destId="{F9FAA6AF-F4E2-4027-9C36-40CDF0869739}" srcOrd="0" destOrd="0" presId="urn:microsoft.com/office/officeart/2005/8/layout/vList5"/>
    <dgm:cxn modelId="{638AB1D7-FB84-4D41-B066-FFC6E43EBC9E}" srcId="{6D1420D3-6A54-4FC6-865E-58214B04A481}" destId="{8DC3CD76-CFDA-4197-8CAD-0BE6369C0C8B}" srcOrd="0" destOrd="0" parTransId="{2EAABB02-C856-4A3D-A322-932EEEB72C9D}" sibTransId="{C7B4BE60-865B-445A-97C8-54561F9C0AD9}"/>
    <dgm:cxn modelId="{EB7282D6-5286-443D-AE98-F7E46FE911B5}" srcId="{8DC3CD76-CFDA-4197-8CAD-0BE6369C0C8B}" destId="{4D309ACC-0A51-428B-B718-5E98DCB1A0B9}" srcOrd="1" destOrd="0" parTransId="{52ADDE92-C984-471B-9B7F-731FFD148EBE}" sibTransId="{55F0391F-C81A-42C6-A3E6-43C1CD384329}"/>
    <dgm:cxn modelId="{FD41F5AA-1D86-49E5-AC44-52D3E26B2E6F}" type="presOf" srcId="{A9713B45-7D86-4D49-8454-98C77A866A82}" destId="{178814DC-2000-4654-A1DE-2B7BCBE72451}" srcOrd="0" destOrd="1" presId="urn:microsoft.com/office/officeart/2005/8/layout/vList5"/>
    <dgm:cxn modelId="{178389DE-BF66-49D2-BB2C-AD1C9EA2DDAC}" type="presOf" srcId="{90B2CDA0-AFB1-4479-8B15-6B2E9B1066AA}" destId="{178814DC-2000-4654-A1DE-2B7BCBE72451}" srcOrd="0" destOrd="0" presId="urn:microsoft.com/office/officeart/2005/8/layout/vList5"/>
    <dgm:cxn modelId="{C1729DE9-A257-40F0-9BC1-C956FED9E7D9}" type="presOf" srcId="{8DC3CD76-CFDA-4197-8CAD-0BE6369C0C8B}" destId="{64A68E1A-2622-4BB5-9B56-0BA26CF88B55}" srcOrd="0" destOrd="0" presId="urn:microsoft.com/office/officeart/2005/8/layout/vList5"/>
    <dgm:cxn modelId="{B2081967-2B84-4389-B73D-0C5651EB404D}" srcId="{4993CCAE-3C1A-4E69-9F75-B05BCC236DCE}" destId="{6A039D7F-9A2F-4E3F-992F-1804F401AACF}" srcOrd="2" destOrd="0" parTransId="{39D4BAAC-AAA3-4941-84D7-7112C691C28B}" sibTransId="{3C4FF27E-E35C-4D10-B44D-EE75D3CA5FB4}"/>
    <dgm:cxn modelId="{A444F8AC-CC76-4E06-90C7-0563BB055916}" type="presOf" srcId="{6A039D7F-9A2F-4E3F-992F-1804F401AACF}" destId="{178814DC-2000-4654-A1DE-2B7BCBE72451}" srcOrd="0" destOrd="2" presId="urn:microsoft.com/office/officeart/2005/8/layout/vList5"/>
    <dgm:cxn modelId="{57067BC2-C0D7-4632-A82F-1E23D56C7F0C}" type="presParOf" srcId="{8659F418-7BA0-459F-A7D1-6EACD6B895E4}" destId="{001EE625-E910-41A7-A0AA-BD505C5CE185}" srcOrd="0" destOrd="0" presId="urn:microsoft.com/office/officeart/2005/8/layout/vList5"/>
    <dgm:cxn modelId="{3354A0E0-F2B2-4555-B203-93AC144BB13F}" type="presParOf" srcId="{001EE625-E910-41A7-A0AA-BD505C5CE185}" destId="{64A68E1A-2622-4BB5-9B56-0BA26CF88B55}" srcOrd="0" destOrd="0" presId="urn:microsoft.com/office/officeart/2005/8/layout/vList5"/>
    <dgm:cxn modelId="{61CA0A77-1FA4-4CF6-B9D1-A19DB226802D}" type="presParOf" srcId="{001EE625-E910-41A7-A0AA-BD505C5CE185}" destId="{83B209F1-CC2B-43EA-8DA4-5DB8B61061E3}" srcOrd="1" destOrd="0" presId="urn:microsoft.com/office/officeart/2005/8/layout/vList5"/>
    <dgm:cxn modelId="{119EC272-E9BF-4620-99E9-8C095C94DF3D}" type="presParOf" srcId="{8659F418-7BA0-459F-A7D1-6EACD6B895E4}" destId="{8A0C1FA6-BBDC-4B89-93DA-C70C35B35FEB}" srcOrd="1" destOrd="0" presId="urn:microsoft.com/office/officeart/2005/8/layout/vList5"/>
    <dgm:cxn modelId="{224FB186-F4F9-4599-B11A-EE13CDF2802A}" type="presParOf" srcId="{8659F418-7BA0-459F-A7D1-6EACD6B895E4}" destId="{6FC92970-DFA5-4E93-8CF5-4AE63F433C13}" srcOrd="2" destOrd="0" presId="urn:microsoft.com/office/officeart/2005/8/layout/vList5"/>
    <dgm:cxn modelId="{C82DC3F9-0AD8-4F70-9403-A577AF339A65}" type="presParOf" srcId="{6FC92970-DFA5-4E93-8CF5-4AE63F433C13}" destId="{F9FAA6AF-F4E2-4027-9C36-40CDF0869739}" srcOrd="0" destOrd="0" presId="urn:microsoft.com/office/officeart/2005/8/layout/vList5"/>
    <dgm:cxn modelId="{441E62D0-FCE6-40C0-A7F9-E1705806BC11}" type="presParOf" srcId="{6FC92970-DFA5-4E93-8CF5-4AE63F433C13}" destId="{178814DC-2000-4654-A1DE-2B7BCBE7245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CB900B-544B-4724-8817-C010A4A82899}">
      <dsp:nvSpPr>
        <dsp:cNvPr id="0" name=""/>
        <dsp:cNvSpPr/>
      </dsp:nvSpPr>
      <dsp:spPr>
        <a:xfrm>
          <a:off x="0" y="0"/>
          <a:ext cx="2949290" cy="2647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образовательная парадигма </a:t>
          </a:r>
          <a:endParaRPr lang="ru-RU" sz="1400" kern="1200" dirty="0"/>
        </a:p>
      </dsp:txBody>
      <dsp:txXfrm>
        <a:off x="0" y="0"/>
        <a:ext cx="2949290" cy="264765"/>
      </dsp:txXfrm>
    </dsp:sp>
    <dsp:sp modelId="{5632A44A-8F1E-4980-8C79-D3EF1A9CE4B6}">
      <dsp:nvSpPr>
        <dsp:cNvPr id="0" name=""/>
        <dsp:cNvSpPr/>
      </dsp:nvSpPr>
      <dsp:spPr>
        <a:xfrm>
          <a:off x="2999824" y="333"/>
          <a:ext cx="5700930" cy="26993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rgbClr val="002060"/>
              </a:solidFill>
            </a:rPr>
            <a:t>компетентностный</a:t>
          </a:r>
          <a:r>
            <a:rPr lang="ru-RU" sz="1400" kern="1200" dirty="0" smtClean="0">
              <a:solidFill>
                <a:srgbClr val="002060"/>
              </a:solidFill>
            </a:rPr>
            <a:t> подход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2999824" y="333"/>
        <a:ext cx="5700930" cy="269930"/>
      </dsp:txXfrm>
    </dsp:sp>
    <dsp:sp modelId="{6EC53B1D-A092-4B59-9E43-9C55B73B1E1E}">
      <dsp:nvSpPr>
        <dsp:cNvPr id="0" name=""/>
        <dsp:cNvSpPr/>
      </dsp:nvSpPr>
      <dsp:spPr>
        <a:xfrm>
          <a:off x="0" y="362772"/>
          <a:ext cx="2949290" cy="2511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содержание обучения </a:t>
          </a:r>
          <a:endParaRPr lang="ru-RU" sz="1400" kern="1200" dirty="0"/>
        </a:p>
      </dsp:txBody>
      <dsp:txXfrm>
        <a:off x="0" y="362772"/>
        <a:ext cx="2949290" cy="251132"/>
      </dsp:txXfrm>
    </dsp:sp>
    <dsp:sp modelId="{006C75B8-C30B-45CD-83EA-4BE570553380}">
      <dsp:nvSpPr>
        <dsp:cNvPr id="0" name=""/>
        <dsp:cNvSpPr/>
      </dsp:nvSpPr>
      <dsp:spPr>
        <a:xfrm>
          <a:off x="2999824" y="315794"/>
          <a:ext cx="5700930" cy="35106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комплексное (междисциплинарное) изучение проблем, включая жизненные ситуации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2999824" y="315794"/>
        <a:ext cx="5700930" cy="351066"/>
      </dsp:txXfrm>
    </dsp:sp>
    <dsp:sp modelId="{B0BC988E-DF54-474D-BEE2-72D32BBA24F3}">
      <dsp:nvSpPr>
        <dsp:cNvPr id="0" name=""/>
        <dsp:cNvSpPr/>
      </dsp:nvSpPr>
      <dsp:spPr>
        <a:xfrm>
          <a:off x="0" y="709402"/>
          <a:ext cx="2949290" cy="6825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характер обучения и взаимодействия участников деятельности</a:t>
          </a:r>
          <a:endParaRPr lang="ru-RU" sz="1400" kern="1200" dirty="0"/>
        </a:p>
      </dsp:txBody>
      <dsp:txXfrm>
        <a:off x="0" y="709402"/>
        <a:ext cx="2949290" cy="682501"/>
      </dsp:txXfrm>
    </dsp:sp>
    <dsp:sp modelId="{70A555D2-BE81-4D8B-984E-F2B33EDB14C8}">
      <dsp:nvSpPr>
        <dsp:cNvPr id="0" name=""/>
        <dsp:cNvSpPr/>
      </dsp:nvSpPr>
      <dsp:spPr>
        <a:xfrm>
          <a:off x="2999824" y="918676"/>
          <a:ext cx="5700930" cy="26993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сотрудничество, </a:t>
          </a:r>
          <a:r>
            <a:rPr lang="ru-RU" sz="1400" kern="1200" dirty="0" err="1" smtClean="0">
              <a:solidFill>
                <a:srgbClr val="002060"/>
              </a:solidFill>
            </a:rPr>
            <a:t>деятельностный</a:t>
          </a:r>
          <a:r>
            <a:rPr lang="ru-RU" sz="1400" kern="1200" dirty="0" smtClean="0">
              <a:solidFill>
                <a:srgbClr val="002060"/>
              </a:solidFill>
            </a:rPr>
            <a:t> подход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2999824" y="918676"/>
        <a:ext cx="5700930" cy="269930"/>
      </dsp:txXfrm>
    </dsp:sp>
    <dsp:sp modelId="{A133E741-5C7F-4CEB-87C7-CBE21B286F1C}">
      <dsp:nvSpPr>
        <dsp:cNvPr id="0" name=""/>
        <dsp:cNvSpPr/>
      </dsp:nvSpPr>
      <dsp:spPr>
        <a:xfrm>
          <a:off x="0" y="1468115"/>
          <a:ext cx="2949290" cy="4581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доминирующий компонент организации деятельности</a:t>
          </a:r>
          <a:endParaRPr lang="ru-RU" sz="1400" kern="1200" dirty="0"/>
        </a:p>
      </dsp:txBody>
      <dsp:txXfrm>
        <a:off x="0" y="1468115"/>
        <a:ext cx="2949290" cy="458198"/>
      </dsp:txXfrm>
    </dsp:sp>
    <dsp:sp modelId="{D3018F1F-8AE5-4F5F-9240-A7947CCBB285}">
      <dsp:nvSpPr>
        <dsp:cNvPr id="0" name=""/>
        <dsp:cNvSpPr/>
      </dsp:nvSpPr>
      <dsp:spPr>
        <a:xfrm>
          <a:off x="2999824" y="1440422"/>
          <a:ext cx="5700930" cy="5195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практико-ориентированная, исследовательская и проектная деятельности, основанные на творчестве обучающихся, проявлении самостоятельности и активности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2999824" y="1440422"/>
        <a:ext cx="5700930" cy="519562"/>
      </dsp:txXfrm>
    </dsp:sp>
    <dsp:sp modelId="{26C4E0AD-0FC0-45C5-AE5A-3F2C723AA749}">
      <dsp:nvSpPr>
        <dsp:cNvPr id="0" name=""/>
        <dsp:cNvSpPr/>
      </dsp:nvSpPr>
      <dsp:spPr>
        <a:xfrm>
          <a:off x="0" y="2002526"/>
          <a:ext cx="2949290" cy="4581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характер контроля </a:t>
          </a:r>
          <a:endParaRPr lang="ru-RU" sz="1400" kern="1200" dirty="0"/>
        </a:p>
      </dsp:txBody>
      <dsp:txXfrm>
        <a:off x="0" y="2002526"/>
        <a:ext cx="2949290" cy="458198"/>
      </dsp:txXfrm>
    </dsp:sp>
    <dsp:sp modelId="{83F0CCF5-8374-4BFB-B8AD-67017412D680}">
      <dsp:nvSpPr>
        <dsp:cNvPr id="0" name=""/>
        <dsp:cNvSpPr/>
      </dsp:nvSpPr>
      <dsp:spPr>
        <a:xfrm>
          <a:off x="2999824" y="2019522"/>
          <a:ext cx="5700930" cy="43018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комплексная оценка образовательных результатов по трём группам (личностные, предметные, </a:t>
          </a:r>
          <a:r>
            <a:rPr lang="ru-RU" sz="1400" kern="1200" dirty="0" err="1" smtClean="0">
              <a:solidFill>
                <a:srgbClr val="002060"/>
              </a:solidFill>
            </a:rPr>
            <a:t>метапредметные</a:t>
          </a:r>
          <a:r>
            <a:rPr lang="ru-RU" sz="1400" kern="1200" dirty="0" smtClean="0">
              <a:solidFill>
                <a:srgbClr val="002060"/>
              </a:solidFill>
            </a:rPr>
            <a:t> результаты)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2999824" y="2019522"/>
        <a:ext cx="5700930" cy="4301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B209F1-CC2B-43EA-8DA4-5DB8B61061E3}">
      <dsp:nvSpPr>
        <dsp:cNvPr id="0" name=""/>
        <dsp:cNvSpPr/>
      </dsp:nvSpPr>
      <dsp:spPr>
        <a:xfrm rot="5400000">
          <a:off x="4954789" y="-1973632"/>
          <a:ext cx="1375521" cy="566846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2000" b="0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+mn-lt"/>
              <a:ea typeface="Calibri" pitchFamily="34" charset="0"/>
              <a:cs typeface="Times New Roman" pitchFamily="18" charset="0"/>
            </a:rPr>
            <a:t>активная позиция;</a:t>
          </a:r>
          <a:endParaRPr lang="ru-RU" sz="2000" kern="1200" dirty="0">
            <a:solidFill>
              <a:srgbClr val="002060"/>
            </a:solidFill>
            <a:latin typeface="+mn-lt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2000" b="0" i="0" u="none" strike="noStrike" kern="1200" cap="none" normalizeH="0" baseline="0" smtClean="0">
              <a:ln/>
              <a:solidFill>
                <a:srgbClr val="002060"/>
              </a:solidFill>
              <a:effectLst/>
              <a:latin typeface="+mn-lt"/>
              <a:ea typeface="Calibri" pitchFamily="34" charset="0"/>
              <a:cs typeface="Times New Roman" pitchFamily="18" charset="0"/>
            </a:rPr>
            <a:t>доступность для обучающегося на занятии разнообразных источников информации</a:t>
          </a:r>
          <a:endParaRPr lang="ru-RU" sz="2000" kern="1200" dirty="0">
            <a:solidFill>
              <a:srgbClr val="002060"/>
            </a:solidFill>
            <a:latin typeface="+mn-lt"/>
          </a:endParaRPr>
        </a:p>
      </dsp:txBody>
      <dsp:txXfrm rot="5400000">
        <a:off x="4954789" y="-1973632"/>
        <a:ext cx="1375521" cy="5668469"/>
      </dsp:txXfrm>
    </dsp:sp>
    <dsp:sp modelId="{64A68E1A-2622-4BB5-9B56-0BA26CF88B55}">
      <dsp:nvSpPr>
        <dsp:cNvPr id="0" name=""/>
        <dsp:cNvSpPr/>
      </dsp:nvSpPr>
      <dsp:spPr>
        <a:xfrm>
          <a:off x="380198" y="901"/>
          <a:ext cx="2428117" cy="171940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деятельность обучающегося</a:t>
          </a:r>
          <a:r>
            <a:rPr kumimoji="0" lang="ru-RU" sz="20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 </a:t>
          </a:r>
          <a:endParaRPr lang="ru-RU" sz="2000" kern="1200" dirty="0">
            <a:latin typeface="+mn-lt"/>
          </a:endParaRPr>
        </a:p>
      </dsp:txBody>
      <dsp:txXfrm>
        <a:off x="380198" y="901"/>
        <a:ext cx="2428117" cy="1719401"/>
      </dsp:txXfrm>
    </dsp:sp>
    <dsp:sp modelId="{178814DC-2000-4654-A1DE-2B7BCBE72451}">
      <dsp:nvSpPr>
        <dsp:cNvPr id="0" name=""/>
        <dsp:cNvSpPr/>
      </dsp:nvSpPr>
      <dsp:spPr>
        <a:xfrm rot="5400000">
          <a:off x="4776802" y="-164585"/>
          <a:ext cx="1721217" cy="5662934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just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•"/>
            <a:tabLst/>
          </a:pPr>
          <a:r>
            <a:rPr kumimoji="0" lang="ru-RU" sz="2000" b="0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+mn-lt"/>
              <a:ea typeface="Calibri" pitchFamily="34" charset="0"/>
              <a:cs typeface="Times New Roman" pitchFamily="18" charset="0"/>
            </a:rPr>
            <a:t>сопровождение учебной деятельности;</a:t>
          </a:r>
          <a:endParaRPr lang="ru-RU" sz="2000" kern="1200" dirty="0">
            <a:solidFill>
              <a:srgbClr val="002060"/>
            </a:solidFill>
            <a:latin typeface="+mn-lt"/>
          </a:endParaRPr>
        </a:p>
        <a:p>
          <a:pPr marL="0" marR="0" lvl="0" indent="0" algn="just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•"/>
            <a:tabLst/>
          </a:pPr>
          <a:r>
            <a:rPr kumimoji="0" lang="ru-RU" sz="2000" b="0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+mn-lt"/>
              <a:ea typeface="Calibri" pitchFamily="34" charset="0"/>
              <a:cs typeface="Times New Roman" pitchFamily="18" charset="0"/>
            </a:rPr>
            <a:t>использование на занятии различных педагогических приёмов и методов;</a:t>
          </a:r>
          <a:endParaRPr lang="ru-RU" sz="2000" kern="1200" dirty="0">
            <a:solidFill>
              <a:srgbClr val="002060"/>
            </a:solidFill>
            <a:latin typeface="+mn-lt"/>
          </a:endParaRPr>
        </a:p>
        <a:p>
          <a:pPr marL="0" marR="0" lvl="0" indent="0" algn="just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•"/>
            <a:tabLst/>
          </a:pPr>
          <a:r>
            <a:rPr kumimoji="0" lang="ru-RU" sz="2000" b="0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+mn-lt"/>
              <a:ea typeface="Calibri" pitchFamily="34" charset="0"/>
              <a:cs typeface="Times New Roman" pitchFamily="18" charset="0"/>
            </a:rPr>
            <a:t>создание доброжелательного климата на занятии</a:t>
          </a:r>
          <a:endParaRPr lang="ru-RU" sz="2000" kern="1200" dirty="0">
            <a:solidFill>
              <a:srgbClr val="002060"/>
            </a:solidFill>
            <a:latin typeface="+mn-lt"/>
          </a:endParaRPr>
        </a:p>
      </dsp:txBody>
      <dsp:txXfrm rot="5400000">
        <a:off x="4776802" y="-164585"/>
        <a:ext cx="1721217" cy="5662934"/>
      </dsp:txXfrm>
    </dsp:sp>
    <dsp:sp modelId="{F9FAA6AF-F4E2-4027-9C36-40CDF0869739}">
      <dsp:nvSpPr>
        <dsp:cNvPr id="0" name=""/>
        <dsp:cNvSpPr/>
      </dsp:nvSpPr>
      <dsp:spPr>
        <a:xfrm>
          <a:off x="380198" y="1807181"/>
          <a:ext cx="2425746" cy="1719401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роль педагога</a:t>
          </a:r>
          <a:r>
            <a:rPr kumimoji="0" lang="ru-RU" sz="2000" b="0" i="0" u="none" strike="noStrike" kern="1200" cap="none" normalizeH="0" baseline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 </a:t>
          </a:r>
          <a:endParaRPr lang="ru-RU" sz="2000" kern="1200" dirty="0">
            <a:latin typeface="+mn-lt"/>
          </a:endParaRPr>
        </a:p>
      </dsp:txBody>
      <dsp:txXfrm>
        <a:off x="380198" y="1807181"/>
        <a:ext cx="2425746" cy="1719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935B9-233B-41E7-9184-86A8EE4518D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7B28B-5EC5-4CF2-8A74-4CA98A918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7B28B-5EC5-4CF2-8A74-4CA98A9187F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chitel-10kab\Desktop\701_n198094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87944" y="735966"/>
            <a:ext cx="3780000" cy="378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13748" y="1478270"/>
            <a:ext cx="35283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Теоретические основы формирования функциональной грамотности в деятельности педагога дополнительного образования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20538"/>
            <a:ext cx="9144000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66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ТИПЫ ВОПРОСОВ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627534"/>
          <a:ext cx="3744416" cy="4444951"/>
        </p:xfrm>
        <a:graphic>
          <a:graphicData uri="http://schemas.openxmlformats.org/drawingml/2006/table">
            <a:tbl>
              <a:tblPr/>
              <a:tblGrid>
                <a:gridCol w="1152128"/>
                <a:gridCol w="2592288"/>
              </a:tblGrid>
              <a:tr h="4860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Типы вопросов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Варианты ответа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59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с закрытыми вариантами ответов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единичный выбор одного ответа;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множественный выбор;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установление соответствия;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выбор слов для вставки в текст;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констатация истинности или ложности утверждения;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установление последовательности процессов и/или явлений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750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с открытыми ответами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Дополнение словом или несколькими словами.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Краткий ответ в виде слова, словосочетания, числа. Развернутый ответ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131590"/>
            <a:ext cx="508418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355976" y="471224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Пример множественного </a:t>
            </a:r>
            <a:r>
              <a:rPr lang="ru-RU" sz="1400" b="1" dirty="0" err="1" smtClean="0">
                <a:solidFill>
                  <a:srgbClr val="002060"/>
                </a:solidFill>
              </a:rPr>
              <a:t>креолизованного</a:t>
            </a:r>
            <a:r>
              <a:rPr lang="ru-RU" sz="1400" b="1" dirty="0" smtClean="0">
                <a:solidFill>
                  <a:srgbClr val="002060"/>
                </a:solidFill>
              </a:rPr>
              <a:t> текста 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20538"/>
            <a:ext cx="9144000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66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ОСОБЕННОСТИ ОРГАНИЗАЦИИ ОБРАЗОВАТЕЛЬНОЙ ДЕЯТЕЛЬНОСТИ ПО ФОРМИРОВАНИЮ ФУНКЦИОНАЛЬНОЙ ГРАМОТНОСТИ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07504" y="1059582"/>
          <a:ext cx="885698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20538"/>
            <a:ext cx="9144000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66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ПЕДАГОГИЧЕСКИЕ ТЕХНОЛОГИИ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627534"/>
            <a:ext cx="8712968" cy="4401205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wrap="square">
            <a:spAutoFit/>
          </a:bodyPr>
          <a:lstStyle/>
          <a:p>
            <a:pPr marL="266700" indent="-2667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Педагогика сотрудничества 	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Технологии уровневой дифференциации 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Проблемное обучение 	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Игровые технологии 	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Технологии коллективного способа обучения 	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Технология укрупнения дидактических единиц (УДЕ)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Проектное обучение 	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Метод </a:t>
            </a:r>
            <a:r>
              <a:rPr lang="en-US" sz="2000" dirty="0" err="1" smtClean="0">
                <a:solidFill>
                  <a:srgbClr val="002060"/>
                </a:solidFill>
              </a:rPr>
              <a:t>EduScrum</a:t>
            </a:r>
            <a:r>
              <a:rPr lang="en-US" sz="2000" dirty="0" smtClean="0">
                <a:solidFill>
                  <a:srgbClr val="002060"/>
                </a:solidFill>
              </a:rPr>
              <a:t> 	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Информационно-коммуникационные технологии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Технологии развивающего обучения 	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Мозговой штурм 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Древо проблем 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Интеллект-карта 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Кластерная карта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20538"/>
            <a:ext cx="9144000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66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ОТРАЖЕНИЕ ФУНКЦИОНАЛЬНОЙ ГРАМОТНОСТИ В ДОПОЛНИТЕЛЬНЫХ ОБЩЕОБРАЗОВАТЕЛЬНЫХ ОБЩЕРАЗВИВАЮЩИХ ПРОГРАММАХ 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131590"/>
          <a:ext cx="8784976" cy="3932860"/>
        </p:xfrm>
        <a:graphic>
          <a:graphicData uri="http://schemas.openxmlformats.org/drawingml/2006/table">
            <a:tbl>
              <a:tblPr/>
              <a:tblGrid>
                <a:gridCol w="1656184"/>
                <a:gridCol w="7128792"/>
              </a:tblGrid>
              <a:tr h="272910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Вид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ФГ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Что включает в себя, исходя из содержания программы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8328"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Математическая</a:t>
                      </a:r>
                      <a:endParaRPr lang="ru-RU" sz="14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грамотность</a:t>
                      </a:r>
                      <a:endParaRPr lang="ru-RU" sz="14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Расчет схемы плетения изделия</a:t>
                      </a: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Определение размеров, площади изделия</a:t>
                      </a: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Подсчет необходимого количества бисера по цветам и поразмерам</a:t>
                      </a: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509"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Читательская</a:t>
                      </a:r>
                      <a:endParaRPr lang="ru-RU" sz="14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грамотность</a:t>
                      </a:r>
                      <a:endParaRPr lang="ru-RU" sz="14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Чтение схем, инструкций Изучение основ цветоведения и композиции Изучение истории создания художественных изделий Знакомство с названиями природных объектов (растений, насекомых и т.д.)</a:t>
                      </a: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0891"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Естественнонаучная</a:t>
                      </a:r>
                      <a:endParaRPr lang="ru-RU" sz="14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грамотность</a:t>
                      </a:r>
                      <a:endParaRPr lang="ru-RU" sz="14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Знакомство с экологически чистыми материалами, с материалами из вторичного сырья</a:t>
                      </a: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Изучение природных образцов для создания художественных изделий (листья, насекомые, цветы, животные)</a:t>
                      </a: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Изучение физических свойств материалов для создания художественных изделий</a:t>
                      </a: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509"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Финансовая</a:t>
                      </a:r>
                      <a:endParaRPr lang="ru-RU" sz="14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грамотность</a:t>
                      </a:r>
                      <a:endParaRPr lang="ru-RU" sz="14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Вычисление наиболее экономичного варианта изготовления изделия</a:t>
                      </a: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Расчет стоимости изделия</a:t>
                      </a: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509"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Глобальные</a:t>
                      </a:r>
                      <a:endParaRPr lang="ru-RU" sz="14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компетенции</a:t>
                      </a:r>
                      <a:endParaRPr lang="ru-RU" sz="14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Умение работать в команде и сотрудничать, взаимодействовать с другими участниками группы Применение знаний в разных ситуациях</a:t>
                      </a: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2910"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Креативное</a:t>
                      </a:r>
                      <a:endParaRPr lang="ru-RU" sz="14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мышление</a:t>
                      </a:r>
                      <a:endParaRPr lang="ru-RU" sz="14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Поиск аналогов изделий в различных информационных источниках</a:t>
                      </a: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Изобретение новых вариантов выполнения изделий Создание авторских изделий Исследовательские и творческие проекты</a:t>
                      </a: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781863" y="771550"/>
            <a:ext cx="35802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ХУДОЖЕСТВЕННАЯ НАПРАВЛЕННОСТЬ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20538"/>
            <a:ext cx="9144000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66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ОТРАЖЕНИЕ ФУНКЦИОНАЛЬНОЙ ГРАМОТНОСТИ В ДОПОЛНИТЕЛЬНЫХ ОБЩЕОБРАЗОВАТЕЛЬНЫХ ОБЩЕРАЗВИВАЮЩИХ ПРОГРАММАХ 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140755"/>
          <a:ext cx="8784976" cy="3807259"/>
        </p:xfrm>
        <a:graphic>
          <a:graphicData uri="http://schemas.openxmlformats.org/drawingml/2006/table">
            <a:tbl>
              <a:tblPr/>
              <a:tblGrid>
                <a:gridCol w="1656184"/>
                <a:gridCol w="7128792"/>
              </a:tblGrid>
              <a:tr h="219030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Вид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ФГ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Что включает в себя, исходя из содержания программы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84597"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Математическая</a:t>
                      </a:r>
                      <a:endParaRPr lang="ru-RU" sz="14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грамотность</a:t>
                      </a:r>
                      <a:endParaRPr lang="ru-RU" sz="14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Вычисление координат местоположения, продолжительности маршрута</a:t>
                      </a: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Расчет площади для размещения экспозиции</a:t>
                      </a: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Математическая обработка результатов проведенного исследования</a:t>
                      </a: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Расчет скорости передвижения во время похода, экспедиции (по реке)</a:t>
                      </a: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Составление проекта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0758"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Читательская</a:t>
                      </a:r>
                      <a:endParaRPr lang="ru-RU" sz="14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грамотность</a:t>
                      </a:r>
                      <a:endParaRPr lang="ru-RU" sz="14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Чтение исторических документов, карт, атласов, справочников, краеведческой литературы Изучение географических названий Заполнение карточек экспонатов Составление описания объектов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130"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Естественнонаучная</a:t>
                      </a:r>
                      <a:endParaRPr lang="ru-RU" sz="14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грамотность</a:t>
                      </a:r>
                      <a:endParaRPr lang="ru-RU" sz="14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Изучение истории Земли, природы и экологии родного края Знакомство с охраняемыми территориями Исследовательские проекты Экологические акции, экспедиции, походы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057"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Финансовая</a:t>
                      </a:r>
                      <a:endParaRPr lang="ru-RU" sz="14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грамотность</a:t>
                      </a:r>
                      <a:endParaRPr lang="ru-RU" sz="14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Составление сметы похода, экспедиции, новой экспозиции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0758"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Глобальные</a:t>
                      </a:r>
                      <a:endParaRPr lang="ru-RU" sz="14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компетенции</a:t>
                      </a:r>
                      <a:endParaRPr lang="ru-RU" sz="14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Изучение истории и быта в ходе экспедиций Критический анализ новой информации Применение знаний в разных ситуациях Умение работать в команде и сотрудничать взаимодействовать с другими участниками группы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0059"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Креативное</a:t>
                      </a:r>
                      <a:endParaRPr lang="ru-RU" sz="14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мышление</a:t>
                      </a:r>
                      <a:endParaRPr lang="ru-RU" sz="14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Исследование новых исторических и природных объектов, поиск новых способов и форм их представления Участие в конкурсах, </a:t>
                      </a:r>
                      <a:r>
                        <a:rPr lang="ru-RU" sz="1300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квестах</a:t>
                      </a:r>
                      <a:endParaRPr lang="ru-RU" sz="13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44114" y="771550"/>
            <a:ext cx="445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ТУРИСТСКО-КРАЕВЕДЧЕСКАЯ НАПРАВЛЕННОСТЬ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20538"/>
            <a:ext cx="9144000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66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ОТРАЖЕНИЕ ФУНКЦИОНАЛЬНОЙ ГРАМОТНОСТИ В ДОПОЛНИТЕЛЬНЫХ ОБЩЕОБРАЗОВАТЕЛЬНЫХ ОБЩЕРАЗВИВАЮЩИХ ПРОГРАММАХ 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140755"/>
          <a:ext cx="8784976" cy="3785190"/>
        </p:xfrm>
        <a:graphic>
          <a:graphicData uri="http://schemas.openxmlformats.org/drawingml/2006/table">
            <a:tbl>
              <a:tblPr/>
              <a:tblGrid>
                <a:gridCol w="1656184"/>
                <a:gridCol w="7128792"/>
              </a:tblGrid>
              <a:tr h="219030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Вид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ФГ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Что включает в себя, исходя из содержания программы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1885"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Математическая</a:t>
                      </a:r>
                      <a:endParaRPr lang="ru-RU" sz="14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грамотность</a:t>
                      </a:r>
                      <a:endParaRPr lang="ru-RU" sz="14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Планирование индивидуальной и коллективной работы с детьми</a:t>
                      </a: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Составление тестов</a:t>
                      </a: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Расчеты затрат на проведение мероприятий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0758"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Читательская</a:t>
                      </a:r>
                      <a:endParaRPr lang="ru-RU" sz="14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грамотность</a:t>
                      </a:r>
                      <a:endParaRPr lang="ru-RU" sz="14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Чтение и подготовка сценариев и сценарных планов </a:t>
                      </a:r>
                      <a:endParaRPr lang="ru-RU" sz="1300" dirty="0" smtClean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Написание </a:t>
                      </a:r>
                      <a:r>
                        <a:rPr lang="ru-RU" sz="13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эссе </a:t>
                      </a:r>
                      <a:endParaRPr lang="ru-RU" sz="1300" dirty="0" smtClean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Составление </a:t>
                      </a:r>
                      <a:r>
                        <a:rPr lang="ru-RU" sz="13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программ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130"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Естественнонаучная</a:t>
                      </a:r>
                      <a:endParaRPr lang="ru-RU" sz="14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грамотность</a:t>
                      </a:r>
                      <a:endParaRPr lang="ru-RU" sz="14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Составление анкет Проведение акций</a:t>
                      </a: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Оценка, мониторинг и контроль в социально-педагогической деятельности: анализ </a:t>
                      </a:r>
                      <a:r>
                        <a:rPr lang="ru-RU" sz="1300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план-сеток</a:t>
                      </a:r>
                      <a:r>
                        <a:rPr lang="ru-RU" sz="13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, построение графиков мероприятий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057"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Финансовая</a:t>
                      </a:r>
                      <a:endParaRPr lang="ru-RU" sz="14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грамотность</a:t>
                      </a:r>
                      <a:endParaRPr lang="ru-RU" sz="14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Фандрайзинг</a:t>
                      </a:r>
                      <a:r>
                        <a:rPr lang="ru-RU" sz="13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и волонтерская деятельность </a:t>
                      </a:r>
                      <a:endParaRPr lang="ru-RU" sz="1300" dirty="0" smtClean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Расчеты </a:t>
                      </a:r>
                      <a:r>
                        <a:rPr lang="ru-RU" sz="13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затрат на проведение мероприятий </a:t>
                      </a:r>
                      <a:endParaRPr lang="ru-RU" sz="1300" dirty="0" smtClean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Финансовые </a:t>
                      </a:r>
                      <a:r>
                        <a:rPr lang="ru-RU" sz="13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игры в лагере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0758"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Глобальные</a:t>
                      </a:r>
                      <a:endParaRPr lang="ru-RU" sz="14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компетенции</a:t>
                      </a:r>
                      <a:endParaRPr lang="ru-RU" sz="14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Тренинги командной работы</a:t>
                      </a: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Задания, направленные на формирование коммуникативных и лидерских качеств будущих вожатых Социально-педагогическое проектирование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0059"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Креативное</a:t>
                      </a:r>
                      <a:endParaRPr lang="ru-RU" sz="14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мышление</a:t>
                      </a:r>
                      <a:endParaRPr lang="ru-RU" sz="14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Планирование индивидуальной и коллективной работы с детьми</a:t>
                      </a: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Составление тестов</a:t>
                      </a: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Расчеты затрат на проведение мероприятий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56142" y="771550"/>
            <a:ext cx="4631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СОЦИАЛЬНО-ГУМАНИТАРНАЯ  НАПРАВЛЕННОСТЬ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chitel-10kab\Desktop\701_n1980941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87944" y="735966"/>
            <a:ext cx="3780000" cy="378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 descr="C:\Users\Ychitel-10kab\Documents\ЦДОД\Cloud Mail.Ru\Методический отдел\Педсоветы тематические\Функциональная грамотность\Ф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776" y="843558"/>
            <a:ext cx="3600400" cy="3600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-20538"/>
            <a:ext cx="9144000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-2053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ТЕОРЕТИЧЕСКИЕ ОСНОВЫ ФОРМИРОВАНИЯ ФУНКЦИОНАЛЬНОЙ ГРАМОТНОСТИ В ДЕЯТЕЛЬНОСТИ ПЕДАГОГА ДОПОЛНИТЕЛЬНОГО ОБРАЗОВАНИЯ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496802"/>
            <a:ext cx="4139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Материалы по формированию функциональной грамотности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0538"/>
            <a:ext cx="9144000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666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ПОНЯТИЕ ФУНКЦИОНАЛЬНОЙ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ГРАМОТНОСТИ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843558"/>
            <a:ext cx="8784976" cy="120032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Сформировать функциональную грамотность </a:t>
            </a:r>
            <a:r>
              <a:rPr lang="ru-RU" b="1" dirty="0" smtClean="0">
                <a:solidFill>
                  <a:srgbClr val="002060"/>
                </a:solidFill>
              </a:rPr>
              <a:t>- </a:t>
            </a: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 smtClean="0">
                <a:solidFill>
                  <a:srgbClr val="002060"/>
                </a:solidFill>
              </a:rPr>
              <a:t>сформировать готовность жить в изменяющейся природной и социальной среде, &lt;...&gt; найти свое место в современной жизни, которое гармонично отражало бы две важнейшие идеи - принятие индивидом общества и принятие обществом индивида»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79512" y="2339950"/>
          <a:ext cx="8856984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788" y="659290"/>
            <a:ext cx="7880424" cy="443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-20538"/>
            <a:ext cx="9144000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3666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СОСТАВЛЯЮЩИЕ ФУНКЦИОНАЛЬНОЙ ГРАМОТНОСТИ 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/>
          <p:cNvSpPr/>
          <p:nvPr/>
        </p:nvSpPr>
        <p:spPr>
          <a:xfrm>
            <a:off x="0" y="699542"/>
            <a:ext cx="9036496" cy="4320480"/>
          </a:xfrm>
          <a:prstGeom prst="homePlate">
            <a:avLst>
              <a:gd name="adj" fmla="val 40501"/>
            </a:avLst>
          </a:prstGeom>
          <a:solidFill>
            <a:schemeClr val="dk2">
              <a:tint val="40000"/>
              <a:hueOff val="0"/>
              <a:satOff val="0"/>
              <a:lumOff val="0"/>
              <a:alpha val="70000"/>
            </a:schemeClr>
          </a:solidFill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рямоугольник 22"/>
          <p:cNvSpPr/>
          <p:nvPr/>
        </p:nvSpPr>
        <p:spPr>
          <a:xfrm>
            <a:off x="5697326" y="483518"/>
            <a:ext cx="2376264" cy="46599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096926" y="483518"/>
            <a:ext cx="2376264" cy="46599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лилиния 10"/>
          <p:cNvSpPr/>
          <p:nvPr/>
        </p:nvSpPr>
        <p:spPr>
          <a:xfrm>
            <a:off x="1619672" y="1131590"/>
            <a:ext cx="3330773" cy="1224136"/>
          </a:xfrm>
          <a:custGeom>
            <a:avLst/>
            <a:gdLst>
              <a:gd name="connsiteX0" fmla="*/ 0 w 3330773"/>
              <a:gd name="connsiteY0" fmla="*/ 149871 h 899209"/>
              <a:gd name="connsiteX1" fmla="*/ 43896 w 3330773"/>
              <a:gd name="connsiteY1" fmla="*/ 43896 h 899209"/>
              <a:gd name="connsiteX2" fmla="*/ 149871 w 3330773"/>
              <a:gd name="connsiteY2" fmla="*/ 0 h 899209"/>
              <a:gd name="connsiteX3" fmla="*/ 3180902 w 3330773"/>
              <a:gd name="connsiteY3" fmla="*/ 0 h 899209"/>
              <a:gd name="connsiteX4" fmla="*/ 3286877 w 3330773"/>
              <a:gd name="connsiteY4" fmla="*/ 43896 h 899209"/>
              <a:gd name="connsiteX5" fmla="*/ 3330773 w 3330773"/>
              <a:gd name="connsiteY5" fmla="*/ 149871 h 899209"/>
              <a:gd name="connsiteX6" fmla="*/ 3330773 w 3330773"/>
              <a:gd name="connsiteY6" fmla="*/ 749338 h 899209"/>
              <a:gd name="connsiteX7" fmla="*/ 3286877 w 3330773"/>
              <a:gd name="connsiteY7" fmla="*/ 855313 h 899209"/>
              <a:gd name="connsiteX8" fmla="*/ 3180902 w 3330773"/>
              <a:gd name="connsiteY8" fmla="*/ 899209 h 899209"/>
              <a:gd name="connsiteX9" fmla="*/ 149871 w 3330773"/>
              <a:gd name="connsiteY9" fmla="*/ 899209 h 899209"/>
              <a:gd name="connsiteX10" fmla="*/ 43896 w 3330773"/>
              <a:gd name="connsiteY10" fmla="*/ 855313 h 899209"/>
              <a:gd name="connsiteX11" fmla="*/ 0 w 3330773"/>
              <a:gd name="connsiteY11" fmla="*/ 749338 h 899209"/>
              <a:gd name="connsiteX12" fmla="*/ 0 w 3330773"/>
              <a:gd name="connsiteY12" fmla="*/ 149871 h 89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30773" h="899209">
                <a:moveTo>
                  <a:pt x="0" y="149871"/>
                </a:moveTo>
                <a:cubicBezTo>
                  <a:pt x="0" y="110123"/>
                  <a:pt x="15790" y="72002"/>
                  <a:pt x="43896" y="43896"/>
                </a:cubicBezTo>
                <a:cubicBezTo>
                  <a:pt x="72002" y="15790"/>
                  <a:pt x="110123" y="0"/>
                  <a:pt x="149871" y="0"/>
                </a:cubicBezTo>
                <a:lnTo>
                  <a:pt x="3180902" y="0"/>
                </a:lnTo>
                <a:cubicBezTo>
                  <a:pt x="3220650" y="0"/>
                  <a:pt x="3258771" y="15790"/>
                  <a:pt x="3286877" y="43896"/>
                </a:cubicBezTo>
                <a:cubicBezTo>
                  <a:pt x="3314983" y="72002"/>
                  <a:pt x="3330773" y="110123"/>
                  <a:pt x="3330773" y="149871"/>
                </a:cubicBezTo>
                <a:lnTo>
                  <a:pt x="3330773" y="749338"/>
                </a:lnTo>
                <a:cubicBezTo>
                  <a:pt x="3330773" y="789086"/>
                  <a:pt x="3314983" y="827207"/>
                  <a:pt x="3286877" y="855313"/>
                </a:cubicBezTo>
                <a:cubicBezTo>
                  <a:pt x="3258771" y="883419"/>
                  <a:pt x="3220650" y="899209"/>
                  <a:pt x="3180902" y="899209"/>
                </a:cubicBezTo>
                <a:lnTo>
                  <a:pt x="149871" y="899209"/>
                </a:lnTo>
                <a:cubicBezTo>
                  <a:pt x="110123" y="899209"/>
                  <a:pt x="72002" y="883419"/>
                  <a:pt x="43896" y="855313"/>
                </a:cubicBezTo>
                <a:cubicBezTo>
                  <a:pt x="15790" y="827207"/>
                  <a:pt x="0" y="789086"/>
                  <a:pt x="0" y="749338"/>
                </a:cubicBezTo>
                <a:lnTo>
                  <a:pt x="0" y="149871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996" tIns="81996" rIns="81996" bIns="81996" numCol="1" spcCol="1270" anchor="ctr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rgbClr val="002060"/>
                </a:solidFill>
              </a:rPr>
              <a:t>Способность человека понимать, использовать, оценивать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</a:t>
            </a:r>
            <a:endParaRPr lang="ru-RU" sz="1400" kern="1200" dirty="0">
              <a:solidFill>
                <a:srgbClr val="002060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5076056" y="1131590"/>
            <a:ext cx="3618805" cy="1224136"/>
          </a:xfrm>
          <a:custGeom>
            <a:avLst/>
            <a:gdLst>
              <a:gd name="connsiteX0" fmla="*/ 0 w 3330773"/>
              <a:gd name="connsiteY0" fmla="*/ 149871 h 899209"/>
              <a:gd name="connsiteX1" fmla="*/ 43896 w 3330773"/>
              <a:gd name="connsiteY1" fmla="*/ 43896 h 899209"/>
              <a:gd name="connsiteX2" fmla="*/ 149871 w 3330773"/>
              <a:gd name="connsiteY2" fmla="*/ 0 h 899209"/>
              <a:gd name="connsiteX3" fmla="*/ 3180902 w 3330773"/>
              <a:gd name="connsiteY3" fmla="*/ 0 h 899209"/>
              <a:gd name="connsiteX4" fmla="*/ 3286877 w 3330773"/>
              <a:gd name="connsiteY4" fmla="*/ 43896 h 899209"/>
              <a:gd name="connsiteX5" fmla="*/ 3330773 w 3330773"/>
              <a:gd name="connsiteY5" fmla="*/ 149871 h 899209"/>
              <a:gd name="connsiteX6" fmla="*/ 3330773 w 3330773"/>
              <a:gd name="connsiteY6" fmla="*/ 749338 h 899209"/>
              <a:gd name="connsiteX7" fmla="*/ 3286877 w 3330773"/>
              <a:gd name="connsiteY7" fmla="*/ 855313 h 899209"/>
              <a:gd name="connsiteX8" fmla="*/ 3180902 w 3330773"/>
              <a:gd name="connsiteY8" fmla="*/ 899209 h 899209"/>
              <a:gd name="connsiteX9" fmla="*/ 149871 w 3330773"/>
              <a:gd name="connsiteY9" fmla="*/ 899209 h 899209"/>
              <a:gd name="connsiteX10" fmla="*/ 43896 w 3330773"/>
              <a:gd name="connsiteY10" fmla="*/ 855313 h 899209"/>
              <a:gd name="connsiteX11" fmla="*/ 0 w 3330773"/>
              <a:gd name="connsiteY11" fmla="*/ 749338 h 899209"/>
              <a:gd name="connsiteX12" fmla="*/ 0 w 3330773"/>
              <a:gd name="connsiteY12" fmla="*/ 149871 h 89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30773" h="899209">
                <a:moveTo>
                  <a:pt x="0" y="149871"/>
                </a:moveTo>
                <a:cubicBezTo>
                  <a:pt x="0" y="110123"/>
                  <a:pt x="15790" y="72002"/>
                  <a:pt x="43896" y="43896"/>
                </a:cubicBezTo>
                <a:cubicBezTo>
                  <a:pt x="72002" y="15790"/>
                  <a:pt x="110123" y="0"/>
                  <a:pt x="149871" y="0"/>
                </a:cubicBezTo>
                <a:lnTo>
                  <a:pt x="3180902" y="0"/>
                </a:lnTo>
                <a:cubicBezTo>
                  <a:pt x="3220650" y="0"/>
                  <a:pt x="3258771" y="15790"/>
                  <a:pt x="3286877" y="43896"/>
                </a:cubicBezTo>
                <a:cubicBezTo>
                  <a:pt x="3314983" y="72002"/>
                  <a:pt x="3330773" y="110123"/>
                  <a:pt x="3330773" y="149871"/>
                </a:cubicBezTo>
                <a:lnTo>
                  <a:pt x="3330773" y="749338"/>
                </a:lnTo>
                <a:cubicBezTo>
                  <a:pt x="3330773" y="789086"/>
                  <a:pt x="3314983" y="827207"/>
                  <a:pt x="3286877" y="855313"/>
                </a:cubicBezTo>
                <a:cubicBezTo>
                  <a:pt x="3258771" y="883419"/>
                  <a:pt x="3220650" y="899209"/>
                  <a:pt x="3180902" y="899209"/>
                </a:cubicBezTo>
                <a:lnTo>
                  <a:pt x="149871" y="899209"/>
                </a:lnTo>
                <a:cubicBezTo>
                  <a:pt x="110123" y="899209"/>
                  <a:pt x="72002" y="883419"/>
                  <a:pt x="43896" y="855313"/>
                </a:cubicBezTo>
                <a:cubicBezTo>
                  <a:pt x="15790" y="827207"/>
                  <a:pt x="0" y="789086"/>
                  <a:pt x="0" y="749338"/>
                </a:cubicBezTo>
                <a:lnTo>
                  <a:pt x="0" y="149871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996" tIns="81996" rIns="81996" bIns="81996" numCol="1" spcCol="1270" anchor="ctr" anchorCtr="0">
            <a:noAutofit/>
          </a:bodyPr>
          <a:lstStyle/>
          <a:p>
            <a:pPr lvl="0" defTabSz="444500">
              <a:spcBef>
                <a:spcPct val="0"/>
              </a:spcBef>
            </a:pPr>
            <a:r>
              <a:rPr lang="ru-RU" sz="1400" kern="1200" dirty="0" smtClean="0">
                <a:solidFill>
                  <a:srgbClr val="002060"/>
                </a:solidFill>
              </a:rPr>
              <a:t>Поиск и извлечение информации.</a:t>
            </a:r>
          </a:p>
          <a:p>
            <a:pPr lvl="0" defTabSz="444500">
              <a:spcBef>
                <a:spcPct val="0"/>
              </a:spcBef>
            </a:pPr>
            <a:r>
              <a:rPr lang="ru-RU" sz="1400" kern="1200" dirty="0" smtClean="0">
                <a:solidFill>
                  <a:srgbClr val="002060"/>
                </a:solidFill>
              </a:rPr>
              <a:t>Интерпретация информации.</a:t>
            </a:r>
          </a:p>
          <a:p>
            <a:pPr lvl="0" defTabSz="444500">
              <a:spcBef>
                <a:spcPct val="0"/>
              </a:spcBef>
            </a:pPr>
            <a:r>
              <a:rPr lang="ru-RU" sz="1400" kern="1200" dirty="0" smtClean="0">
                <a:solidFill>
                  <a:srgbClr val="002060"/>
                </a:solidFill>
              </a:rPr>
              <a:t>Осмысление и оценивание содержания и формы текста.</a:t>
            </a:r>
          </a:p>
          <a:p>
            <a:pPr lvl="0" defTabSz="444500">
              <a:spcBef>
                <a:spcPct val="0"/>
              </a:spcBef>
            </a:pPr>
            <a:r>
              <a:rPr lang="ru-RU" sz="1400" kern="1200" dirty="0" smtClean="0">
                <a:solidFill>
                  <a:srgbClr val="002060"/>
                </a:solidFill>
              </a:rPr>
              <a:t>Использование информации из текста</a:t>
            </a:r>
            <a:endParaRPr lang="ru-RU" sz="1400" kern="1200" dirty="0">
              <a:solidFill>
                <a:srgbClr val="002060"/>
              </a:solidFill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1619672" y="2429516"/>
            <a:ext cx="3330773" cy="1222354"/>
          </a:xfrm>
          <a:custGeom>
            <a:avLst/>
            <a:gdLst>
              <a:gd name="connsiteX0" fmla="*/ 0 w 3330773"/>
              <a:gd name="connsiteY0" fmla="*/ 149871 h 899209"/>
              <a:gd name="connsiteX1" fmla="*/ 43896 w 3330773"/>
              <a:gd name="connsiteY1" fmla="*/ 43896 h 899209"/>
              <a:gd name="connsiteX2" fmla="*/ 149871 w 3330773"/>
              <a:gd name="connsiteY2" fmla="*/ 0 h 899209"/>
              <a:gd name="connsiteX3" fmla="*/ 3180902 w 3330773"/>
              <a:gd name="connsiteY3" fmla="*/ 0 h 899209"/>
              <a:gd name="connsiteX4" fmla="*/ 3286877 w 3330773"/>
              <a:gd name="connsiteY4" fmla="*/ 43896 h 899209"/>
              <a:gd name="connsiteX5" fmla="*/ 3330773 w 3330773"/>
              <a:gd name="connsiteY5" fmla="*/ 149871 h 899209"/>
              <a:gd name="connsiteX6" fmla="*/ 3330773 w 3330773"/>
              <a:gd name="connsiteY6" fmla="*/ 749338 h 899209"/>
              <a:gd name="connsiteX7" fmla="*/ 3286877 w 3330773"/>
              <a:gd name="connsiteY7" fmla="*/ 855313 h 899209"/>
              <a:gd name="connsiteX8" fmla="*/ 3180902 w 3330773"/>
              <a:gd name="connsiteY8" fmla="*/ 899209 h 899209"/>
              <a:gd name="connsiteX9" fmla="*/ 149871 w 3330773"/>
              <a:gd name="connsiteY9" fmla="*/ 899209 h 899209"/>
              <a:gd name="connsiteX10" fmla="*/ 43896 w 3330773"/>
              <a:gd name="connsiteY10" fmla="*/ 855313 h 899209"/>
              <a:gd name="connsiteX11" fmla="*/ 0 w 3330773"/>
              <a:gd name="connsiteY11" fmla="*/ 749338 h 899209"/>
              <a:gd name="connsiteX12" fmla="*/ 0 w 3330773"/>
              <a:gd name="connsiteY12" fmla="*/ 149871 h 89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30773" h="899209">
                <a:moveTo>
                  <a:pt x="0" y="149871"/>
                </a:moveTo>
                <a:cubicBezTo>
                  <a:pt x="0" y="110123"/>
                  <a:pt x="15790" y="72002"/>
                  <a:pt x="43896" y="43896"/>
                </a:cubicBezTo>
                <a:cubicBezTo>
                  <a:pt x="72002" y="15790"/>
                  <a:pt x="110123" y="0"/>
                  <a:pt x="149871" y="0"/>
                </a:cubicBezTo>
                <a:lnTo>
                  <a:pt x="3180902" y="0"/>
                </a:lnTo>
                <a:cubicBezTo>
                  <a:pt x="3220650" y="0"/>
                  <a:pt x="3258771" y="15790"/>
                  <a:pt x="3286877" y="43896"/>
                </a:cubicBezTo>
                <a:cubicBezTo>
                  <a:pt x="3314983" y="72002"/>
                  <a:pt x="3330773" y="110123"/>
                  <a:pt x="3330773" y="149871"/>
                </a:cubicBezTo>
                <a:lnTo>
                  <a:pt x="3330773" y="749338"/>
                </a:lnTo>
                <a:cubicBezTo>
                  <a:pt x="3330773" y="789086"/>
                  <a:pt x="3314983" y="827207"/>
                  <a:pt x="3286877" y="855313"/>
                </a:cubicBezTo>
                <a:cubicBezTo>
                  <a:pt x="3258771" y="883419"/>
                  <a:pt x="3220650" y="899209"/>
                  <a:pt x="3180902" y="899209"/>
                </a:cubicBezTo>
                <a:lnTo>
                  <a:pt x="149871" y="899209"/>
                </a:lnTo>
                <a:cubicBezTo>
                  <a:pt x="110123" y="899209"/>
                  <a:pt x="72002" y="883419"/>
                  <a:pt x="43896" y="855313"/>
                </a:cubicBezTo>
                <a:cubicBezTo>
                  <a:pt x="15790" y="827207"/>
                  <a:pt x="0" y="789086"/>
                  <a:pt x="0" y="749338"/>
                </a:cubicBezTo>
                <a:lnTo>
                  <a:pt x="0" y="149871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996" tIns="81996" rIns="81996" bIns="81996" numCol="1" spcCol="1270" anchor="ctr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srgbClr val="002060"/>
                </a:solidFill>
              </a:rPr>
              <a:t>Способность человека проводить математические рассуждения и формулировать, применять, интерпретировать математику для решения проблем в разнообразных контекстах реального мира</a:t>
            </a:r>
            <a:endParaRPr lang="ru-RU" sz="1400" kern="1200" dirty="0">
              <a:solidFill>
                <a:srgbClr val="002060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5076056" y="2429516"/>
            <a:ext cx="3618805" cy="1222354"/>
          </a:xfrm>
          <a:custGeom>
            <a:avLst/>
            <a:gdLst>
              <a:gd name="connsiteX0" fmla="*/ 0 w 3330773"/>
              <a:gd name="connsiteY0" fmla="*/ 149871 h 899209"/>
              <a:gd name="connsiteX1" fmla="*/ 43896 w 3330773"/>
              <a:gd name="connsiteY1" fmla="*/ 43896 h 899209"/>
              <a:gd name="connsiteX2" fmla="*/ 149871 w 3330773"/>
              <a:gd name="connsiteY2" fmla="*/ 0 h 899209"/>
              <a:gd name="connsiteX3" fmla="*/ 3180902 w 3330773"/>
              <a:gd name="connsiteY3" fmla="*/ 0 h 899209"/>
              <a:gd name="connsiteX4" fmla="*/ 3286877 w 3330773"/>
              <a:gd name="connsiteY4" fmla="*/ 43896 h 899209"/>
              <a:gd name="connsiteX5" fmla="*/ 3330773 w 3330773"/>
              <a:gd name="connsiteY5" fmla="*/ 149871 h 899209"/>
              <a:gd name="connsiteX6" fmla="*/ 3330773 w 3330773"/>
              <a:gd name="connsiteY6" fmla="*/ 749338 h 899209"/>
              <a:gd name="connsiteX7" fmla="*/ 3286877 w 3330773"/>
              <a:gd name="connsiteY7" fmla="*/ 855313 h 899209"/>
              <a:gd name="connsiteX8" fmla="*/ 3180902 w 3330773"/>
              <a:gd name="connsiteY8" fmla="*/ 899209 h 899209"/>
              <a:gd name="connsiteX9" fmla="*/ 149871 w 3330773"/>
              <a:gd name="connsiteY9" fmla="*/ 899209 h 899209"/>
              <a:gd name="connsiteX10" fmla="*/ 43896 w 3330773"/>
              <a:gd name="connsiteY10" fmla="*/ 855313 h 899209"/>
              <a:gd name="connsiteX11" fmla="*/ 0 w 3330773"/>
              <a:gd name="connsiteY11" fmla="*/ 749338 h 899209"/>
              <a:gd name="connsiteX12" fmla="*/ 0 w 3330773"/>
              <a:gd name="connsiteY12" fmla="*/ 149871 h 89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30773" h="899209">
                <a:moveTo>
                  <a:pt x="0" y="149871"/>
                </a:moveTo>
                <a:cubicBezTo>
                  <a:pt x="0" y="110123"/>
                  <a:pt x="15790" y="72002"/>
                  <a:pt x="43896" y="43896"/>
                </a:cubicBezTo>
                <a:cubicBezTo>
                  <a:pt x="72002" y="15790"/>
                  <a:pt x="110123" y="0"/>
                  <a:pt x="149871" y="0"/>
                </a:cubicBezTo>
                <a:lnTo>
                  <a:pt x="3180902" y="0"/>
                </a:lnTo>
                <a:cubicBezTo>
                  <a:pt x="3220650" y="0"/>
                  <a:pt x="3258771" y="15790"/>
                  <a:pt x="3286877" y="43896"/>
                </a:cubicBezTo>
                <a:cubicBezTo>
                  <a:pt x="3314983" y="72002"/>
                  <a:pt x="3330773" y="110123"/>
                  <a:pt x="3330773" y="149871"/>
                </a:cubicBezTo>
                <a:lnTo>
                  <a:pt x="3330773" y="749338"/>
                </a:lnTo>
                <a:cubicBezTo>
                  <a:pt x="3330773" y="789086"/>
                  <a:pt x="3314983" y="827207"/>
                  <a:pt x="3286877" y="855313"/>
                </a:cubicBezTo>
                <a:cubicBezTo>
                  <a:pt x="3258771" y="883419"/>
                  <a:pt x="3220650" y="899209"/>
                  <a:pt x="3180902" y="899209"/>
                </a:cubicBezTo>
                <a:lnTo>
                  <a:pt x="149871" y="899209"/>
                </a:lnTo>
                <a:cubicBezTo>
                  <a:pt x="110123" y="899209"/>
                  <a:pt x="72002" y="883419"/>
                  <a:pt x="43896" y="855313"/>
                </a:cubicBezTo>
                <a:cubicBezTo>
                  <a:pt x="15790" y="827207"/>
                  <a:pt x="0" y="789086"/>
                  <a:pt x="0" y="749338"/>
                </a:cubicBezTo>
                <a:lnTo>
                  <a:pt x="0" y="149871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996" tIns="81996" rIns="81996" bIns="81996" numCol="1" spcCol="1270" anchor="ctr" anchorCtr="0">
            <a:noAutofit/>
          </a:bodyPr>
          <a:lstStyle/>
          <a:p>
            <a:pPr lvl="0" defTabSz="444500">
              <a:spcBef>
                <a:spcPct val="0"/>
              </a:spcBef>
            </a:pPr>
            <a:r>
              <a:rPr lang="ru-RU" sz="1200" dirty="0" smtClean="0">
                <a:solidFill>
                  <a:srgbClr val="002060"/>
                </a:solidFill>
              </a:rPr>
              <a:t>Распознавание математической информации в реальных жизненных ситуациях.</a:t>
            </a:r>
          </a:p>
          <a:p>
            <a:pPr lvl="0" defTabSz="444500">
              <a:spcBef>
                <a:spcPct val="0"/>
              </a:spcBef>
            </a:pPr>
            <a:r>
              <a:rPr lang="ru-RU" sz="1200" dirty="0" smtClean="0">
                <a:solidFill>
                  <a:srgbClr val="002060"/>
                </a:solidFill>
              </a:rPr>
              <a:t>Построение математической модели и обоснованный выбор математического аппарата для решения реальных проблем.</a:t>
            </a:r>
          </a:p>
          <a:p>
            <a:pPr lvl="0" defTabSz="444500">
              <a:spcBef>
                <a:spcPct val="0"/>
              </a:spcBef>
            </a:pPr>
            <a:r>
              <a:rPr lang="ru-RU" sz="1200" dirty="0" smtClean="0">
                <a:solidFill>
                  <a:srgbClr val="002060"/>
                </a:solidFill>
              </a:rPr>
              <a:t>Оценка и аргументация средствами математики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1619672" y="3688765"/>
            <a:ext cx="3330773" cy="1259249"/>
          </a:xfrm>
          <a:custGeom>
            <a:avLst/>
            <a:gdLst>
              <a:gd name="connsiteX0" fmla="*/ 0 w 3330773"/>
              <a:gd name="connsiteY0" fmla="*/ 149871 h 899209"/>
              <a:gd name="connsiteX1" fmla="*/ 43896 w 3330773"/>
              <a:gd name="connsiteY1" fmla="*/ 43896 h 899209"/>
              <a:gd name="connsiteX2" fmla="*/ 149871 w 3330773"/>
              <a:gd name="connsiteY2" fmla="*/ 0 h 899209"/>
              <a:gd name="connsiteX3" fmla="*/ 3180902 w 3330773"/>
              <a:gd name="connsiteY3" fmla="*/ 0 h 899209"/>
              <a:gd name="connsiteX4" fmla="*/ 3286877 w 3330773"/>
              <a:gd name="connsiteY4" fmla="*/ 43896 h 899209"/>
              <a:gd name="connsiteX5" fmla="*/ 3330773 w 3330773"/>
              <a:gd name="connsiteY5" fmla="*/ 149871 h 899209"/>
              <a:gd name="connsiteX6" fmla="*/ 3330773 w 3330773"/>
              <a:gd name="connsiteY6" fmla="*/ 749338 h 899209"/>
              <a:gd name="connsiteX7" fmla="*/ 3286877 w 3330773"/>
              <a:gd name="connsiteY7" fmla="*/ 855313 h 899209"/>
              <a:gd name="connsiteX8" fmla="*/ 3180902 w 3330773"/>
              <a:gd name="connsiteY8" fmla="*/ 899209 h 899209"/>
              <a:gd name="connsiteX9" fmla="*/ 149871 w 3330773"/>
              <a:gd name="connsiteY9" fmla="*/ 899209 h 899209"/>
              <a:gd name="connsiteX10" fmla="*/ 43896 w 3330773"/>
              <a:gd name="connsiteY10" fmla="*/ 855313 h 899209"/>
              <a:gd name="connsiteX11" fmla="*/ 0 w 3330773"/>
              <a:gd name="connsiteY11" fmla="*/ 749338 h 899209"/>
              <a:gd name="connsiteX12" fmla="*/ 0 w 3330773"/>
              <a:gd name="connsiteY12" fmla="*/ 149871 h 89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30773" h="899209">
                <a:moveTo>
                  <a:pt x="0" y="149871"/>
                </a:moveTo>
                <a:cubicBezTo>
                  <a:pt x="0" y="110123"/>
                  <a:pt x="15790" y="72002"/>
                  <a:pt x="43896" y="43896"/>
                </a:cubicBezTo>
                <a:cubicBezTo>
                  <a:pt x="72002" y="15790"/>
                  <a:pt x="110123" y="0"/>
                  <a:pt x="149871" y="0"/>
                </a:cubicBezTo>
                <a:lnTo>
                  <a:pt x="3180902" y="0"/>
                </a:lnTo>
                <a:cubicBezTo>
                  <a:pt x="3220650" y="0"/>
                  <a:pt x="3258771" y="15790"/>
                  <a:pt x="3286877" y="43896"/>
                </a:cubicBezTo>
                <a:cubicBezTo>
                  <a:pt x="3314983" y="72002"/>
                  <a:pt x="3330773" y="110123"/>
                  <a:pt x="3330773" y="149871"/>
                </a:cubicBezTo>
                <a:lnTo>
                  <a:pt x="3330773" y="749338"/>
                </a:lnTo>
                <a:cubicBezTo>
                  <a:pt x="3330773" y="789086"/>
                  <a:pt x="3314983" y="827207"/>
                  <a:pt x="3286877" y="855313"/>
                </a:cubicBezTo>
                <a:cubicBezTo>
                  <a:pt x="3258771" y="883419"/>
                  <a:pt x="3220650" y="899209"/>
                  <a:pt x="3180902" y="899209"/>
                </a:cubicBezTo>
                <a:lnTo>
                  <a:pt x="149871" y="899209"/>
                </a:lnTo>
                <a:cubicBezTo>
                  <a:pt x="110123" y="899209"/>
                  <a:pt x="72002" y="883419"/>
                  <a:pt x="43896" y="855313"/>
                </a:cubicBezTo>
                <a:cubicBezTo>
                  <a:pt x="15790" y="827207"/>
                  <a:pt x="0" y="789086"/>
                  <a:pt x="0" y="749338"/>
                </a:cubicBezTo>
                <a:lnTo>
                  <a:pt x="0" y="149871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996" tIns="81996" rIns="81996" bIns="81996" numCol="1" spcCol="1270" anchor="ctr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srgbClr val="002060"/>
                </a:solidFill>
              </a:rPr>
              <a:t>Способность человека занимать активную гражданскую позицию по общественно значимым вопросам, связанным с естественными науками, и его готовность интересоваться естественнонаучными идеями</a:t>
            </a:r>
            <a:endParaRPr lang="ru-RU" sz="1400" kern="1200" dirty="0">
              <a:solidFill>
                <a:srgbClr val="002060"/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5076056" y="3706389"/>
            <a:ext cx="3618805" cy="1224000"/>
          </a:xfrm>
          <a:custGeom>
            <a:avLst/>
            <a:gdLst>
              <a:gd name="connsiteX0" fmla="*/ 0 w 3330773"/>
              <a:gd name="connsiteY0" fmla="*/ 149871 h 899209"/>
              <a:gd name="connsiteX1" fmla="*/ 43896 w 3330773"/>
              <a:gd name="connsiteY1" fmla="*/ 43896 h 899209"/>
              <a:gd name="connsiteX2" fmla="*/ 149871 w 3330773"/>
              <a:gd name="connsiteY2" fmla="*/ 0 h 899209"/>
              <a:gd name="connsiteX3" fmla="*/ 3180902 w 3330773"/>
              <a:gd name="connsiteY3" fmla="*/ 0 h 899209"/>
              <a:gd name="connsiteX4" fmla="*/ 3286877 w 3330773"/>
              <a:gd name="connsiteY4" fmla="*/ 43896 h 899209"/>
              <a:gd name="connsiteX5" fmla="*/ 3330773 w 3330773"/>
              <a:gd name="connsiteY5" fmla="*/ 149871 h 899209"/>
              <a:gd name="connsiteX6" fmla="*/ 3330773 w 3330773"/>
              <a:gd name="connsiteY6" fmla="*/ 749338 h 899209"/>
              <a:gd name="connsiteX7" fmla="*/ 3286877 w 3330773"/>
              <a:gd name="connsiteY7" fmla="*/ 855313 h 899209"/>
              <a:gd name="connsiteX8" fmla="*/ 3180902 w 3330773"/>
              <a:gd name="connsiteY8" fmla="*/ 899209 h 899209"/>
              <a:gd name="connsiteX9" fmla="*/ 149871 w 3330773"/>
              <a:gd name="connsiteY9" fmla="*/ 899209 h 899209"/>
              <a:gd name="connsiteX10" fmla="*/ 43896 w 3330773"/>
              <a:gd name="connsiteY10" fmla="*/ 855313 h 899209"/>
              <a:gd name="connsiteX11" fmla="*/ 0 w 3330773"/>
              <a:gd name="connsiteY11" fmla="*/ 749338 h 899209"/>
              <a:gd name="connsiteX12" fmla="*/ 0 w 3330773"/>
              <a:gd name="connsiteY12" fmla="*/ 149871 h 89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30773" h="899209">
                <a:moveTo>
                  <a:pt x="0" y="149871"/>
                </a:moveTo>
                <a:cubicBezTo>
                  <a:pt x="0" y="110123"/>
                  <a:pt x="15790" y="72002"/>
                  <a:pt x="43896" y="43896"/>
                </a:cubicBezTo>
                <a:cubicBezTo>
                  <a:pt x="72002" y="15790"/>
                  <a:pt x="110123" y="0"/>
                  <a:pt x="149871" y="0"/>
                </a:cubicBezTo>
                <a:lnTo>
                  <a:pt x="3180902" y="0"/>
                </a:lnTo>
                <a:cubicBezTo>
                  <a:pt x="3220650" y="0"/>
                  <a:pt x="3258771" y="15790"/>
                  <a:pt x="3286877" y="43896"/>
                </a:cubicBezTo>
                <a:cubicBezTo>
                  <a:pt x="3314983" y="72002"/>
                  <a:pt x="3330773" y="110123"/>
                  <a:pt x="3330773" y="149871"/>
                </a:cubicBezTo>
                <a:lnTo>
                  <a:pt x="3330773" y="749338"/>
                </a:lnTo>
                <a:cubicBezTo>
                  <a:pt x="3330773" y="789086"/>
                  <a:pt x="3314983" y="827207"/>
                  <a:pt x="3286877" y="855313"/>
                </a:cubicBezTo>
                <a:cubicBezTo>
                  <a:pt x="3258771" y="883419"/>
                  <a:pt x="3220650" y="899209"/>
                  <a:pt x="3180902" y="899209"/>
                </a:cubicBezTo>
                <a:lnTo>
                  <a:pt x="149871" y="899209"/>
                </a:lnTo>
                <a:cubicBezTo>
                  <a:pt x="110123" y="899209"/>
                  <a:pt x="72002" y="883419"/>
                  <a:pt x="43896" y="855313"/>
                </a:cubicBezTo>
                <a:cubicBezTo>
                  <a:pt x="15790" y="827207"/>
                  <a:pt x="0" y="789086"/>
                  <a:pt x="0" y="749338"/>
                </a:cubicBezTo>
                <a:lnTo>
                  <a:pt x="0" y="149871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996" tIns="81996" rIns="81996" bIns="81996" numCol="1" spcCol="1270" anchor="ctr" anchorCtr="0">
            <a:noAutofit/>
          </a:bodyPr>
          <a:lstStyle/>
          <a:p>
            <a:pPr lvl="0" defTabSz="444500">
              <a:spcBef>
                <a:spcPct val="0"/>
              </a:spcBef>
            </a:pPr>
            <a:r>
              <a:rPr lang="ru-RU" sz="1400" dirty="0" smtClean="0">
                <a:solidFill>
                  <a:srgbClr val="002060"/>
                </a:solidFill>
              </a:rPr>
              <a:t>Научное объяснение явлений. Понимание особенностей естественнонаучного исследования.</a:t>
            </a:r>
          </a:p>
          <a:p>
            <a:pPr lvl="0" defTabSz="444500">
              <a:spcBef>
                <a:spcPct val="0"/>
              </a:spcBef>
            </a:pPr>
            <a:r>
              <a:rPr lang="ru-RU" sz="1400" dirty="0" smtClean="0">
                <a:solidFill>
                  <a:srgbClr val="002060"/>
                </a:solidFill>
              </a:rPr>
              <a:t>Интерпретация данных для получения выводов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9894" y="483518"/>
            <a:ext cx="1152128" cy="4659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>
            <a:off x="107504" y="1294054"/>
            <a:ext cx="1376908" cy="899209"/>
          </a:xfrm>
          <a:custGeom>
            <a:avLst/>
            <a:gdLst>
              <a:gd name="connsiteX0" fmla="*/ 0 w 1376908"/>
              <a:gd name="connsiteY0" fmla="*/ 149871 h 899209"/>
              <a:gd name="connsiteX1" fmla="*/ 43896 w 1376908"/>
              <a:gd name="connsiteY1" fmla="*/ 43896 h 899209"/>
              <a:gd name="connsiteX2" fmla="*/ 149871 w 1376908"/>
              <a:gd name="connsiteY2" fmla="*/ 0 h 899209"/>
              <a:gd name="connsiteX3" fmla="*/ 1227037 w 1376908"/>
              <a:gd name="connsiteY3" fmla="*/ 0 h 899209"/>
              <a:gd name="connsiteX4" fmla="*/ 1333012 w 1376908"/>
              <a:gd name="connsiteY4" fmla="*/ 43896 h 899209"/>
              <a:gd name="connsiteX5" fmla="*/ 1376908 w 1376908"/>
              <a:gd name="connsiteY5" fmla="*/ 149871 h 899209"/>
              <a:gd name="connsiteX6" fmla="*/ 1376908 w 1376908"/>
              <a:gd name="connsiteY6" fmla="*/ 749338 h 899209"/>
              <a:gd name="connsiteX7" fmla="*/ 1333012 w 1376908"/>
              <a:gd name="connsiteY7" fmla="*/ 855313 h 899209"/>
              <a:gd name="connsiteX8" fmla="*/ 1227037 w 1376908"/>
              <a:gd name="connsiteY8" fmla="*/ 899209 h 899209"/>
              <a:gd name="connsiteX9" fmla="*/ 149871 w 1376908"/>
              <a:gd name="connsiteY9" fmla="*/ 899209 h 899209"/>
              <a:gd name="connsiteX10" fmla="*/ 43896 w 1376908"/>
              <a:gd name="connsiteY10" fmla="*/ 855313 h 899209"/>
              <a:gd name="connsiteX11" fmla="*/ 0 w 1376908"/>
              <a:gd name="connsiteY11" fmla="*/ 749338 h 899209"/>
              <a:gd name="connsiteX12" fmla="*/ 0 w 1376908"/>
              <a:gd name="connsiteY12" fmla="*/ 149871 h 89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6908" h="899209">
                <a:moveTo>
                  <a:pt x="0" y="149871"/>
                </a:moveTo>
                <a:cubicBezTo>
                  <a:pt x="0" y="110123"/>
                  <a:pt x="15790" y="72002"/>
                  <a:pt x="43896" y="43896"/>
                </a:cubicBezTo>
                <a:cubicBezTo>
                  <a:pt x="72002" y="15790"/>
                  <a:pt x="110123" y="0"/>
                  <a:pt x="149871" y="0"/>
                </a:cubicBezTo>
                <a:lnTo>
                  <a:pt x="1227037" y="0"/>
                </a:lnTo>
                <a:cubicBezTo>
                  <a:pt x="1266785" y="0"/>
                  <a:pt x="1304906" y="15790"/>
                  <a:pt x="1333012" y="43896"/>
                </a:cubicBezTo>
                <a:cubicBezTo>
                  <a:pt x="1361118" y="72002"/>
                  <a:pt x="1376908" y="110123"/>
                  <a:pt x="1376908" y="149871"/>
                </a:cubicBezTo>
                <a:lnTo>
                  <a:pt x="1376908" y="749338"/>
                </a:lnTo>
                <a:cubicBezTo>
                  <a:pt x="1376908" y="789086"/>
                  <a:pt x="1361118" y="827207"/>
                  <a:pt x="1333012" y="855313"/>
                </a:cubicBezTo>
                <a:cubicBezTo>
                  <a:pt x="1304906" y="883419"/>
                  <a:pt x="1266785" y="899209"/>
                  <a:pt x="1227037" y="899209"/>
                </a:cubicBezTo>
                <a:lnTo>
                  <a:pt x="149871" y="899209"/>
                </a:lnTo>
                <a:cubicBezTo>
                  <a:pt x="110123" y="899209"/>
                  <a:pt x="72002" y="883419"/>
                  <a:pt x="43896" y="855313"/>
                </a:cubicBezTo>
                <a:cubicBezTo>
                  <a:pt x="15790" y="827207"/>
                  <a:pt x="0" y="789086"/>
                  <a:pt x="0" y="749338"/>
                </a:cubicBezTo>
                <a:lnTo>
                  <a:pt x="0" y="149871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996" tIns="81996" rIns="81996" bIns="8199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rgbClr val="002060"/>
                </a:solidFill>
              </a:rPr>
              <a:t>Читательская грамотность</a:t>
            </a:r>
            <a:endParaRPr lang="ru-RU" sz="1600" b="1" kern="1200" dirty="0">
              <a:solidFill>
                <a:srgbClr val="002060"/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107504" y="2483077"/>
            <a:ext cx="1376908" cy="1115233"/>
          </a:xfrm>
          <a:custGeom>
            <a:avLst/>
            <a:gdLst>
              <a:gd name="connsiteX0" fmla="*/ 0 w 1376908"/>
              <a:gd name="connsiteY0" fmla="*/ 149871 h 899209"/>
              <a:gd name="connsiteX1" fmla="*/ 43896 w 1376908"/>
              <a:gd name="connsiteY1" fmla="*/ 43896 h 899209"/>
              <a:gd name="connsiteX2" fmla="*/ 149871 w 1376908"/>
              <a:gd name="connsiteY2" fmla="*/ 0 h 899209"/>
              <a:gd name="connsiteX3" fmla="*/ 1227037 w 1376908"/>
              <a:gd name="connsiteY3" fmla="*/ 0 h 899209"/>
              <a:gd name="connsiteX4" fmla="*/ 1333012 w 1376908"/>
              <a:gd name="connsiteY4" fmla="*/ 43896 h 899209"/>
              <a:gd name="connsiteX5" fmla="*/ 1376908 w 1376908"/>
              <a:gd name="connsiteY5" fmla="*/ 149871 h 899209"/>
              <a:gd name="connsiteX6" fmla="*/ 1376908 w 1376908"/>
              <a:gd name="connsiteY6" fmla="*/ 749338 h 899209"/>
              <a:gd name="connsiteX7" fmla="*/ 1333012 w 1376908"/>
              <a:gd name="connsiteY7" fmla="*/ 855313 h 899209"/>
              <a:gd name="connsiteX8" fmla="*/ 1227037 w 1376908"/>
              <a:gd name="connsiteY8" fmla="*/ 899209 h 899209"/>
              <a:gd name="connsiteX9" fmla="*/ 149871 w 1376908"/>
              <a:gd name="connsiteY9" fmla="*/ 899209 h 899209"/>
              <a:gd name="connsiteX10" fmla="*/ 43896 w 1376908"/>
              <a:gd name="connsiteY10" fmla="*/ 855313 h 899209"/>
              <a:gd name="connsiteX11" fmla="*/ 0 w 1376908"/>
              <a:gd name="connsiteY11" fmla="*/ 749338 h 899209"/>
              <a:gd name="connsiteX12" fmla="*/ 0 w 1376908"/>
              <a:gd name="connsiteY12" fmla="*/ 149871 h 89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6908" h="899209">
                <a:moveTo>
                  <a:pt x="0" y="149871"/>
                </a:moveTo>
                <a:cubicBezTo>
                  <a:pt x="0" y="110123"/>
                  <a:pt x="15790" y="72002"/>
                  <a:pt x="43896" y="43896"/>
                </a:cubicBezTo>
                <a:cubicBezTo>
                  <a:pt x="72002" y="15790"/>
                  <a:pt x="110123" y="0"/>
                  <a:pt x="149871" y="0"/>
                </a:cubicBezTo>
                <a:lnTo>
                  <a:pt x="1227037" y="0"/>
                </a:lnTo>
                <a:cubicBezTo>
                  <a:pt x="1266785" y="0"/>
                  <a:pt x="1304906" y="15790"/>
                  <a:pt x="1333012" y="43896"/>
                </a:cubicBezTo>
                <a:cubicBezTo>
                  <a:pt x="1361118" y="72002"/>
                  <a:pt x="1376908" y="110123"/>
                  <a:pt x="1376908" y="149871"/>
                </a:cubicBezTo>
                <a:lnTo>
                  <a:pt x="1376908" y="749338"/>
                </a:lnTo>
                <a:cubicBezTo>
                  <a:pt x="1376908" y="789086"/>
                  <a:pt x="1361118" y="827207"/>
                  <a:pt x="1333012" y="855313"/>
                </a:cubicBezTo>
                <a:cubicBezTo>
                  <a:pt x="1304906" y="883419"/>
                  <a:pt x="1266785" y="899209"/>
                  <a:pt x="1227037" y="899209"/>
                </a:cubicBezTo>
                <a:lnTo>
                  <a:pt x="149871" y="899209"/>
                </a:lnTo>
                <a:cubicBezTo>
                  <a:pt x="110123" y="899209"/>
                  <a:pt x="72002" y="883419"/>
                  <a:pt x="43896" y="855313"/>
                </a:cubicBezTo>
                <a:cubicBezTo>
                  <a:pt x="15790" y="827207"/>
                  <a:pt x="0" y="789086"/>
                  <a:pt x="0" y="749338"/>
                </a:cubicBezTo>
                <a:lnTo>
                  <a:pt x="0" y="149871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996" tIns="81996" rIns="81996" bIns="8199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1" dirty="0" smtClean="0">
                <a:solidFill>
                  <a:srgbClr val="002060"/>
                </a:solidFill>
              </a:rPr>
              <a:t>Математическая </a:t>
            </a:r>
            <a:r>
              <a:rPr lang="ru-RU" sz="1600" b="1" dirty="0" smtClean="0">
                <a:solidFill>
                  <a:srgbClr val="002060"/>
                </a:solidFill>
              </a:rPr>
              <a:t>грамотность</a:t>
            </a:r>
            <a:endParaRPr lang="ru-RU" sz="1600" b="1" kern="1200" dirty="0">
              <a:solidFill>
                <a:srgbClr val="002060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107504" y="3760773"/>
            <a:ext cx="1376908" cy="1115233"/>
          </a:xfrm>
          <a:custGeom>
            <a:avLst/>
            <a:gdLst>
              <a:gd name="connsiteX0" fmla="*/ 0 w 1376908"/>
              <a:gd name="connsiteY0" fmla="*/ 149871 h 899209"/>
              <a:gd name="connsiteX1" fmla="*/ 43896 w 1376908"/>
              <a:gd name="connsiteY1" fmla="*/ 43896 h 899209"/>
              <a:gd name="connsiteX2" fmla="*/ 149871 w 1376908"/>
              <a:gd name="connsiteY2" fmla="*/ 0 h 899209"/>
              <a:gd name="connsiteX3" fmla="*/ 1227037 w 1376908"/>
              <a:gd name="connsiteY3" fmla="*/ 0 h 899209"/>
              <a:gd name="connsiteX4" fmla="*/ 1333012 w 1376908"/>
              <a:gd name="connsiteY4" fmla="*/ 43896 h 899209"/>
              <a:gd name="connsiteX5" fmla="*/ 1376908 w 1376908"/>
              <a:gd name="connsiteY5" fmla="*/ 149871 h 899209"/>
              <a:gd name="connsiteX6" fmla="*/ 1376908 w 1376908"/>
              <a:gd name="connsiteY6" fmla="*/ 749338 h 899209"/>
              <a:gd name="connsiteX7" fmla="*/ 1333012 w 1376908"/>
              <a:gd name="connsiteY7" fmla="*/ 855313 h 899209"/>
              <a:gd name="connsiteX8" fmla="*/ 1227037 w 1376908"/>
              <a:gd name="connsiteY8" fmla="*/ 899209 h 899209"/>
              <a:gd name="connsiteX9" fmla="*/ 149871 w 1376908"/>
              <a:gd name="connsiteY9" fmla="*/ 899209 h 899209"/>
              <a:gd name="connsiteX10" fmla="*/ 43896 w 1376908"/>
              <a:gd name="connsiteY10" fmla="*/ 855313 h 899209"/>
              <a:gd name="connsiteX11" fmla="*/ 0 w 1376908"/>
              <a:gd name="connsiteY11" fmla="*/ 749338 h 899209"/>
              <a:gd name="connsiteX12" fmla="*/ 0 w 1376908"/>
              <a:gd name="connsiteY12" fmla="*/ 149871 h 89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6908" h="899209">
                <a:moveTo>
                  <a:pt x="0" y="149871"/>
                </a:moveTo>
                <a:cubicBezTo>
                  <a:pt x="0" y="110123"/>
                  <a:pt x="15790" y="72002"/>
                  <a:pt x="43896" y="43896"/>
                </a:cubicBezTo>
                <a:cubicBezTo>
                  <a:pt x="72002" y="15790"/>
                  <a:pt x="110123" y="0"/>
                  <a:pt x="149871" y="0"/>
                </a:cubicBezTo>
                <a:lnTo>
                  <a:pt x="1227037" y="0"/>
                </a:lnTo>
                <a:cubicBezTo>
                  <a:pt x="1266785" y="0"/>
                  <a:pt x="1304906" y="15790"/>
                  <a:pt x="1333012" y="43896"/>
                </a:cubicBezTo>
                <a:cubicBezTo>
                  <a:pt x="1361118" y="72002"/>
                  <a:pt x="1376908" y="110123"/>
                  <a:pt x="1376908" y="149871"/>
                </a:cubicBezTo>
                <a:lnTo>
                  <a:pt x="1376908" y="749338"/>
                </a:lnTo>
                <a:cubicBezTo>
                  <a:pt x="1376908" y="789086"/>
                  <a:pt x="1361118" y="827207"/>
                  <a:pt x="1333012" y="855313"/>
                </a:cubicBezTo>
                <a:cubicBezTo>
                  <a:pt x="1304906" y="883419"/>
                  <a:pt x="1266785" y="899209"/>
                  <a:pt x="1227037" y="899209"/>
                </a:cubicBezTo>
                <a:lnTo>
                  <a:pt x="149871" y="899209"/>
                </a:lnTo>
                <a:cubicBezTo>
                  <a:pt x="110123" y="899209"/>
                  <a:pt x="72002" y="883419"/>
                  <a:pt x="43896" y="855313"/>
                </a:cubicBezTo>
                <a:cubicBezTo>
                  <a:pt x="15790" y="827207"/>
                  <a:pt x="0" y="789086"/>
                  <a:pt x="0" y="749338"/>
                </a:cubicBezTo>
                <a:lnTo>
                  <a:pt x="0" y="149871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996" tIns="81996" rIns="81996" bIns="8199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dirty="0" smtClean="0">
                <a:solidFill>
                  <a:srgbClr val="002060"/>
                </a:solidFill>
              </a:rPr>
              <a:t>Естественнонаучная</a:t>
            </a: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грамотность</a:t>
            </a:r>
            <a:endParaRPr lang="ru-RU" sz="1600" b="1" kern="12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0005" y="627534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НАПРАВЛЕНИЯ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20538"/>
            <a:ext cx="9144000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666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НАПРАВЛЕНИЯ ФУНКЦИОНАЛЬНОЙ ГРАМОТНОСТИ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58806" y="627534"/>
            <a:ext cx="16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ОПРЕДЕЛЕНИЕ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0956" y="627534"/>
            <a:ext cx="174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КОМПЕТЕНЦИИ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/>
          <p:cNvSpPr/>
          <p:nvPr/>
        </p:nvSpPr>
        <p:spPr>
          <a:xfrm>
            <a:off x="0" y="699542"/>
            <a:ext cx="9036496" cy="4320480"/>
          </a:xfrm>
          <a:prstGeom prst="homePlate">
            <a:avLst>
              <a:gd name="adj" fmla="val 40501"/>
            </a:avLst>
          </a:prstGeom>
          <a:solidFill>
            <a:schemeClr val="dk2">
              <a:tint val="40000"/>
              <a:hueOff val="0"/>
              <a:satOff val="0"/>
              <a:lumOff val="0"/>
              <a:alpha val="70000"/>
            </a:schemeClr>
          </a:solidFill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рямоугольник 22"/>
          <p:cNvSpPr/>
          <p:nvPr/>
        </p:nvSpPr>
        <p:spPr>
          <a:xfrm>
            <a:off x="5697326" y="483518"/>
            <a:ext cx="2376264" cy="46599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096926" y="483518"/>
            <a:ext cx="2376264" cy="46599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лилиния 10"/>
          <p:cNvSpPr/>
          <p:nvPr/>
        </p:nvSpPr>
        <p:spPr>
          <a:xfrm>
            <a:off x="1619672" y="1131590"/>
            <a:ext cx="3330773" cy="1224136"/>
          </a:xfrm>
          <a:custGeom>
            <a:avLst/>
            <a:gdLst>
              <a:gd name="connsiteX0" fmla="*/ 0 w 3330773"/>
              <a:gd name="connsiteY0" fmla="*/ 149871 h 899209"/>
              <a:gd name="connsiteX1" fmla="*/ 43896 w 3330773"/>
              <a:gd name="connsiteY1" fmla="*/ 43896 h 899209"/>
              <a:gd name="connsiteX2" fmla="*/ 149871 w 3330773"/>
              <a:gd name="connsiteY2" fmla="*/ 0 h 899209"/>
              <a:gd name="connsiteX3" fmla="*/ 3180902 w 3330773"/>
              <a:gd name="connsiteY3" fmla="*/ 0 h 899209"/>
              <a:gd name="connsiteX4" fmla="*/ 3286877 w 3330773"/>
              <a:gd name="connsiteY4" fmla="*/ 43896 h 899209"/>
              <a:gd name="connsiteX5" fmla="*/ 3330773 w 3330773"/>
              <a:gd name="connsiteY5" fmla="*/ 149871 h 899209"/>
              <a:gd name="connsiteX6" fmla="*/ 3330773 w 3330773"/>
              <a:gd name="connsiteY6" fmla="*/ 749338 h 899209"/>
              <a:gd name="connsiteX7" fmla="*/ 3286877 w 3330773"/>
              <a:gd name="connsiteY7" fmla="*/ 855313 h 899209"/>
              <a:gd name="connsiteX8" fmla="*/ 3180902 w 3330773"/>
              <a:gd name="connsiteY8" fmla="*/ 899209 h 899209"/>
              <a:gd name="connsiteX9" fmla="*/ 149871 w 3330773"/>
              <a:gd name="connsiteY9" fmla="*/ 899209 h 899209"/>
              <a:gd name="connsiteX10" fmla="*/ 43896 w 3330773"/>
              <a:gd name="connsiteY10" fmla="*/ 855313 h 899209"/>
              <a:gd name="connsiteX11" fmla="*/ 0 w 3330773"/>
              <a:gd name="connsiteY11" fmla="*/ 749338 h 899209"/>
              <a:gd name="connsiteX12" fmla="*/ 0 w 3330773"/>
              <a:gd name="connsiteY12" fmla="*/ 149871 h 89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30773" h="899209">
                <a:moveTo>
                  <a:pt x="0" y="149871"/>
                </a:moveTo>
                <a:cubicBezTo>
                  <a:pt x="0" y="110123"/>
                  <a:pt x="15790" y="72002"/>
                  <a:pt x="43896" y="43896"/>
                </a:cubicBezTo>
                <a:cubicBezTo>
                  <a:pt x="72002" y="15790"/>
                  <a:pt x="110123" y="0"/>
                  <a:pt x="149871" y="0"/>
                </a:cubicBezTo>
                <a:lnTo>
                  <a:pt x="3180902" y="0"/>
                </a:lnTo>
                <a:cubicBezTo>
                  <a:pt x="3220650" y="0"/>
                  <a:pt x="3258771" y="15790"/>
                  <a:pt x="3286877" y="43896"/>
                </a:cubicBezTo>
                <a:cubicBezTo>
                  <a:pt x="3314983" y="72002"/>
                  <a:pt x="3330773" y="110123"/>
                  <a:pt x="3330773" y="149871"/>
                </a:cubicBezTo>
                <a:lnTo>
                  <a:pt x="3330773" y="749338"/>
                </a:lnTo>
                <a:cubicBezTo>
                  <a:pt x="3330773" y="789086"/>
                  <a:pt x="3314983" y="827207"/>
                  <a:pt x="3286877" y="855313"/>
                </a:cubicBezTo>
                <a:cubicBezTo>
                  <a:pt x="3258771" y="883419"/>
                  <a:pt x="3220650" y="899209"/>
                  <a:pt x="3180902" y="899209"/>
                </a:cubicBezTo>
                <a:lnTo>
                  <a:pt x="149871" y="899209"/>
                </a:lnTo>
                <a:cubicBezTo>
                  <a:pt x="110123" y="899209"/>
                  <a:pt x="72002" y="883419"/>
                  <a:pt x="43896" y="855313"/>
                </a:cubicBezTo>
                <a:cubicBezTo>
                  <a:pt x="15790" y="827207"/>
                  <a:pt x="0" y="789086"/>
                  <a:pt x="0" y="749338"/>
                </a:cubicBezTo>
                <a:lnTo>
                  <a:pt x="0" y="149871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996" tIns="81996" rIns="81996" bIns="81996" numCol="1" spcCol="1270" anchor="ctr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srgbClr val="002060"/>
                </a:solidFill>
              </a:rPr>
              <a:t>Способность знать финансовые понятия и риски, владеть навыками, иметь мотивацию и уверенность, необходимые для принятия эффективных решений в разнообразных финансовых ситуациях</a:t>
            </a:r>
            <a:endParaRPr lang="ru-RU" sz="1400" kern="1200" dirty="0">
              <a:solidFill>
                <a:srgbClr val="002060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5076056" y="1131590"/>
            <a:ext cx="3618805" cy="1224136"/>
          </a:xfrm>
          <a:custGeom>
            <a:avLst/>
            <a:gdLst>
              <a:gd name="connsiteX0" fmla="*/ 0 w 3330773"/>
              <a:gd name="connsiteY0" fmla="*/ 149871 h 899209"/>
              <a:gd name="connsiteX1" fmla="*/ 43896 w 3330773"/>
              <a:gd name="connsiteY1" fmla="*/ 43896 h 899209"/>
              <a:gd name="connsiteX2" fmla="*/ 149871 w 3330773"/>
              <a:gd name="connsiteY2" fmla="*/ 0 h 899209"/>
              <a:gd name="connsiteX3" fmla="*/ 3180902 w 3330773"/>
              <a:gd name="connsiteY3" fmla="*/ 0 h 899209"/>
              <a:gd name="connsiteX4" fmla="*/ 3286877 w 3330773"/>
              <a:gd name="connsiteY4" fmla="*/ 43896 h 899209"/>
              <a:gd name="connsiteX5" fmla="*/ 3330773 w 3330773"/>
              <a:gd name="connsiteY5" fmla="*/ 149871 h 899209"/>
              <a:gd name="connsiteX6" fmla="*/ 3330773 w 3330773"/>
              <a:gd name="connsiteY6" fmla="*/ 749338 h 899209"/>
              <a:gd name="connsiteX7" fmla="*/ 3286877 w 3330773"/>
              <a:gd name="connsiteY7" fmla="*/ 855313 h 899209"/>
              <a:gd name="connsiteX8" fmla="*/ 3180902 w 3330773"/>
              <a:gd name="connsiteY8" fmla="*/ 899209 h 899209"/>
              <a:gd name="connsiteX9" fmla="*/ 149871 w 3330773"/>
              <a:gd name="connsiteY9" fmla="*/ 899209 h 899209"/>
              <a:gd name="connsiteX10" fmla="*/ 43896 w 3330773"/>
              <a:gd name="connsiteY10" fmla="*/ 855313 h 899209"/>
              <a:gd name="connsiteX11" fmla="*/ 0 w 3330773"/>
              <a:gd name="connsiteY11" fmla="*/ 749338 h 899209"/>
              <a:gd name="connsiteX12" fmla="*/ 0 w 3330773"/>
              <a:gd name="connsiteY12" fmla="*/ 149871 h 89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30773" h="899209">
                <a:moveTo>
                  <a:pt x="0" y="149871"/>
                </a:moveTo>
                <a:cubicBezTo>
                  <a:pt x="0" y="110123"/>
                  <a:pt x="15790" y="72002"/>
                  <a:pt x="43896" y="43896"/>
                </a:cubicBezTo>
                <a:cubicBezTo>
                  <a:pt x="72002" y="15790"/>
                  <a:pt x="110123" y="0"/>
                  <a:pt x="149871" y="0"/>
                </a:cubicBezTo>
                <a:lnTo>
                  <a:pt x="3180902" y="0"/>
                </a:lnTo>
                <a:cubicBezTo>
                  <a:pt x="3220650" y="0"/>
                  <a:pt x="3258771" y="15790"/>
                  <a:pt x="3286877" y="43896"/>
                </a:cubicBezTo>
                <a:cubicBezTo>
                  <a:pt x="3314983" y="72002"/>
                  <a:pt x="3330773" y="110123"/>
                  <a:pt x="3330773" y="149871"/>
                </a:cubicBezTo>
                <a:lnTo>
                  <a:pt x="3330773" y="749338"/>
                </a:lnTo>
                <a:cubicBezTo>
                  <a:pt x="3330773" y="789086"/>
                  <a:pt x="3314983" y="827207"/>
                  <a:pt x="3286877" y="855313"/>
                </a:cubicBezTo>
                <a:cubicBezTo>
                  <a:pt x="3258771" y="883419"/>
                  <a:pt x="3220650" y="899209"/>
                  <a:pt x="3180902" y="899209"/>
                </a:cubicBezTo>
                <a:lnTo>
                  <a:pt x="149871" y="899209"/>
                </a:lnTo>
                <a:cubicBezTo>
                  <a:pt x="110123" y="899209"/>
                  <a:pt x="72002" y="883419"/>
                  <a:pt x="43896" y="855313"/>
                </a:cubicBezTo>
                <a:cubicBezTo>
                  <a:pt x="15790" y="827207"/>
                  <a:pt x="0" y="789086"/>
                  <a:pt x="0" y="749338"/>
                </a:cubicBezTo>
                <a:lnTo>
                  <a:pt x="0" y="149871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996" tIns="81996" rIns="81996" bIns="81996" numCol="1" spcCol="1270" anchor="ctr" anchorCtr="0">
            <a:noAutofit/>
          </a:bodyPr>
          <a:lstStyle/>
          <a:p>
            <a:pPr lvl="0" defTabSz="444500">
              <a:spcBef>
                <a:spcPct val="0"/>
              </a:spcBef>
            </a:pPr>
            <a:r>
              <a:rPr lang="ru-RU" sz="1400" dirty="0" smtClean="0">
                <a:solidFill>
                  <a:srgbClr val="002060"/>
                </a:solidFill>
              </a:rPr>
              <a:t>Знание и понимание финансовых продуктов. Понимание финансовых понятий.</a:t>
            </a:r>
          </a:p>
          <a:p>
            <a:pPr lvl="0" defTabSz="444500">
              <a:spcBef>
                <a:spcPct val="0"/>
              </a:spcBef>
            </a:pPr>
            <a:r>
              <a:rPr lang="ru-RU" sz="1400" dirty="0" smtClean="0">
                <a:solidFill>
                  <a:srgbClr val="002060"/>
                </a:solidFill>
              </a:rPr>
              <a:t>Понимание финансовых рисков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1619672" y="2429516"/>
            <a:ext cx="3330773" cy="1222354"/>
          </a:xfrm>
          <a:custGeom>
            <a:avLst/>
            <a:gdLst>
              <a:gd name="connsiteX0" fmla="*/ 0 w 3330773"/>
              <a:gd name="connsiteY0" fmla="*/ 149871 h 899209"/>
              <a:gd name="connsiteX1" fmla="*/ 43896 w 3330773"/>
              <a:gd name="connsiteY1" fmla="*/ 43896 h 899209"/>
              <a:gd name="connsiteX2" fmla="*/ 149871 w 3330773"/>
              <a:gd name="connsiteY2" fmla="*/ 0 h 899209"/>
              <a:gd name="connsiteX3" fmla="*/ 3180902 w 3330773"/>
              <a:gd name="connsiteY3" fmla="*/ 0 h 899209"/>
              <a:gd name="connsiteX4" fmla="*/ 3286877 w 3330773"/>
              <a:gd name="connsiteY4" fmla="*/ 43896 h 899209"/>
              <a:gd name="connsiteX5" fmla="*/ 3330773 w 3330773"/>
              <a:gd name="connsiteY5" fmla="*/ 149871 h 899209"/>
              <a:gd name="connsiteX6" fmla="*/ 3330773 w 3330773"/>
              <a:gd name="connsiteY6" fmla="*/ 749338 h 899209"/>
              <a:gd name="connsiteX7" fmla="*/ 3286877 w 3330773"/>
              <a:gd name="connsiteY7" fmla="*/ 855313 h 899209"/>
              <a:gd name="connsiteX8" fmla="*/ 3180902 w 3330773"/>
              <a:gd name="connsiteY8" fmla="*/ 899209 h 899209"/>
              <a:gd name="connsiteX9" fmla="*/ 149871 w 3330773"/>
              <a:gd name="connsiteY9" fmla="*/ 899209 h 899209"/>
              <a:gd name="connsiteX10" fmla="*/ 43896 w 3330773"/>
              <a:gd name="connsiteY10" fmla="*/ 855313 h 899209"/>
              <a:gd name="connsiteX11" fmla="*/ 0 w 3330773"/>
              <a:gd name="connsiteY11" fmla="*/ 749338 h 899209"/>
              <a:gd name="connsiteX12" fmla="*/ 0 w 3330773"/>
              <a:gd name="connsiteY12" fmla="*/ 149871 h 89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30773" h="899209">
                <a:moveTo>
                  <a:pt x="0" y="149871"/>
                </a:moveTo>
                <a:cubicBezTo>
                  <a:pt x="0" y="110123"/>
                  <a:pt x="15790" y="72002"/>
                  <a:pt x="43896" y="43896"/>
                </a:cubicBezTo>
                <a:cubicBezTo>
                  <a:pt x="72002" y="15790"/>
                  <a:pt x="110123" y="0"/>
                  <a:pt x="149871" y="0"/>
                </a:cubicBezTo>
                <a:lnTo>
                  <a:pt x="3180902" y="0"/>
                </a:lnTo>
                <a:cubicBezTo>
                  <a:pt x="3220650" y="0"/>
                  <a:pt x="3258771" y="15790"/>
                  <a:pt x="3286877" y="43896"/>
                </a:cubicBezTo>
                <a:cubicBezTo>
                  <a:pt x="3314983" y="72002"/>
                  <a:pt x="3330773" y="110123"/>
                  <a:pt x="3330773" y="149871"/>
                </a:cubicBezTo>
                <a:lnTo>
                  <a:pt x="3330773" y="749338"/>
                </a:lnTo>
                <a:cubicBezTo>
                  <a:pt x="3330773" y="789086"/>
                  <a:pt x="3314983" y="827207"/>
                  <a:pt x="3286877" y="855313"/>
                </a:cubicBezTo>
                <a:cubicBezTo>
                  <a:pt x="3258771" y="883419"/>
                  <a:pt x="3220650" y="899209"/>
                  <a:pt x="3180902" y="899209"/>
                </a:cubicBezTo>
                <a:lnTo>
                  <a:pt x="149871" y="899209"/>
                </a:lnTo>
                <a:cubicBezTo>
                  <a:pt x="110123" y="899209"/>
                  <a:pt x="72002" y="883419"/>
                  <a:pt x="43896" y="855313"/>
                </a:cubicBezTo>
                <a:cubicBezTo>
                  <a:pt x="15790" y="827207"/>
                  <a:pt x="0" y="789086"/>
                  <a:pt x="0" y="749338"/>
                </a:cubicBezTo>
                <a:lnTo>
                  <a:pt x="0" y="149871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996" tIns="81996" rIns="81996" bIns="81996" numCol="1" spcCol="1270" anchor="ctr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50" dirty="0" smtClean="0">
                <a:solidFill>
                  <a:srgbClr val="002060"/>
                </a:solidFill>
              </a:rPr>
              <a:t>Способность критически рассматривать локальные, глобальные и межкультурные проблемы; понимать и ценить различные взгляды и мировоззрения; успешно и уважительно взаимодействовать с другими и действовать в интересах коллективного благополучия и устойчивого развития</a:t>
            </a:r>
            <a:endParaRPr lang="ru-RU" sz="1250" kern="1200" dirty="0">
              <a:solidFill>
                <a:srgbClr val="002060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5076056" y="2429516"/>
            <a:ext cx="3618805" cy="1222354"/>
          </a:xfrm>
          <a:custGeom>
            <a:avLst/>
            <a:gdLst>
              <a:gd name="connsiteX0" fmla="*/ 0 w 3330773"/>
              <a:gd name="connsiteY0" fmla="*/ 149871 h 899209"/>
              <a:gd name="connsiteX1" fmla="*/ 43896 w 3330773"/>
              <a:gd name="connsiteY1" fmla="*/ 43896 h 899209"/>
              <a:gd name="connsiteX2" fmla="*/ 149871 w 3330773"/>
              <a:gd name="connsiteY2" fmla="*/ 0 h 899209"/>
              <a:gd name="connsiteX3" fmla="*/ 3180902 w 3330773"/>
              <a:gd name="connsiteY3" fmla="*/ 0 h 899209"/>
              <a:gd name="connsiteX4" fmla="*/ 3286877 w 3330773"/>
              <a:gd name="connsiteY4" fmla="*/ 43896 h 899209"/>
              <a:gd name="connsiteX5" fmla="*/ 3330773 w 3330773"/>
              <a:gd name="connsiteY5" fmla="*/ 149871 h 899209"/>
              <a:gd name="connsiteX6" fmla="*/ 3330773 w 3330773"/>
              <a:gd name="connsiteY6" fmla="*/ 749338 h 899209"/>
              <a:gd name="connsiteX7" fmla="*/ 3286877 w 3330773"/>
              <a:gd name="connsiteY7" fmla="*/ 855313 h 899209"/>
              <a:gd name="connsiteX8" fmla="*/ 3180902 w 3330773"/>
              <a:gd name="connsiteY8" fmla="*/ 899209 h 899209"/>
              <a:gd name="connsiteX9" fmla="*/ 149871 w 3330773"/>
              <a:gd name="connsiteY9" fmla="*/ 899209 h 899209"/>
              <a:gd name="connsiteX10" fmla="*/ 43896 w 3330773"/>
              <a:gd name="connsiteY10" fmla="*/ 855313 h 899209"/>
              <a:gd name="connsiteX11" fmla="*/ 0 w 3330773"/>
              <a:gd name="connsiteY11" fmla="*/ 749338 h 899209"/>
              <a:gd name="connsiteX12" fmla="*/ 0 w 3330773"/>
              <a:gd name="connsiteY12" fmla="*/ 149871 h 89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30773" h="899209">
                <a:moveTo>
                  <a:pt x="0" y="149871"/>
                </a:moveTo>
                <a:cubicBezTo>
                  <a:pt x="0" y="110123"/>
                  <a:pt x="15790" y="72002"/>
                  <a:pt x="43896" y="43896"/>
                </a:cubicBezTo>
                <a:cubicBezTo>
                  <a:pt x="72002" y="15790"/>
                  <a:pt x="110123" y="0"/>
                  <a:pt x="149871" y="0"/>
                </a:cubicBezTo>
                <a:lnTo>
                  <a:pt x="3180902" y="0"/>
                </a:lnTo>
                <a:cubicBezTo>
                  <a:pt x="3220650" y="0"/>
                  <a:pt x="3258771" y="15790"/>
                  <a:pt x="3286877" y="43896"/>
                </a:cubicBezTo>
                <a:cubicBezTo>
                  <a:pt x="3314983" y="72002"/>
                  <a:pt x="3330773" y="110123"/>
                  <a:pt x="3330773" y="149871"/>
                </a:cubicBezTo>
                <a:lnTo>
                  <a:pt x="3330773" y="749338"/>
                </a:lnTo>
                <a:cubicBezTo>
                  <a:pt x="3330773" y="789086"/>
                  <a:pt x="3314983" y="827207"/>
                  <a:pt x="3286877" y="855313"/>
                </a:cubicBezTo>
                <a:cubicBezTo>
                  <a:pt x="3258771" y="883419"/>
                  <a:pt x="3220650" y="899209"/>
                  <a:pt x="3180902" y="899209"/>
                </a:cubicBezTo>
                <a:lnTo>
                  <a:pt x="149871" y="899209"/>
                </a:lnTo>
                <a:cubicBezTo>
                  <a:pt x="110123" y="899209"/>
                  <a:pt x="72002" y="883419"/>
                  <a:pt x="43896" y="855313"/>
                </a:cubicBezTo>
                <a:cubicBezTo>
                  <a:pt x="15790" y="827207"/>
                  <a:pt x="0" y="789086"/>
                  <a:pt x="0" y="749338"/>
                </a:cubicBezTo>
                <a:lnTo>
                  <a:pt x="0" y="149871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996" tIns="81996" rIns="81996" bIns="81996" numCol="1" spcCol="1270" anchor="ctr" anchorCtr="0">
            <a:noAutofit/>
          </a:bodyPr>
          <a:lstStyle/>
          <a:p>
            <a:pPr lvl="0" defTabSz="444500">
              <a:spcBef>
                <a:spcPct val="0"/>
              </a:spcBef>
            </a:pPr>
            <a:r>
              <a:rPr lang="ru-RU" sz="1150" dirty="0" smtClean="0">
                <a:solidFill>
                  <a:srgbClr val="002060"/>
                </a:solidFill>
              </a:rPr>
              <a:t>Критическое рассмотрение локальных, глобальных и межкультурных проблем. Понимание и оценка различных взглядов и мировоззрений.</a:t>
            </a:r>
          </a:p>
          <a:p>
            <a:pPr lvl="0" defTabSz="444500">
              <a:spcBef>
                <a:spcPct val="0"/>
              </a:spcBef>
            </a:pPr>
            <a:r>
              <a:rPr lang="ru-RU" sz="1150" dirty="0" smtClean="0">
                <a:solidFill>
                  <a:srgbClr val="002060"/>
                </a:solidFill>
              </a:rPr>
              <a:t>Навыки успешного и уважительного взаимодействия.</a:t>
            </a:r>
          </a:p>
          <a:p>
            <a:pPr lvl="0" defTabSz="444500">
              <a:spcBef>
                <a:spcPct val="0"/>
              </a:spcBef>
            </a:pPr>
            <a:r>
              <a:rPr lang="ru-RU" sz="1150" dirty="0" smtClean="0">
                <a:solidFill>
                  <a:srgbClr val="002060"/>
                </a:solidFill>
              </a:rPr>
              <a:t>Умение действовать в интересах коллективного благополучия и устойчивого развития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1619672" y="3688765"/>
            <a:ext cx="3330773" cy="1259249"/>
          </a:xfrm>
          <a:custGeom>
            <a:avLst/>
            <a:gdLst>
              <a:gd name="connsiteX0" fmla="*/ 0 w 3330773"/>
              <a:gd name="connsiteY0" fmla="*/ 149871 h 899209"/>
              <a:gd name="connsiteX1" fmla="*/ 43896 w 3330773"/>
              <a:gd name="connsiteY1" fmla="*/ 43896 h 899209"/>
              <a:gd name="connsiteX2" fmla="*/ 149871 w 3330773"/>
              <a:gd name="connsiteY2" fmla="*/ 0 h 899209"/>
              <a:gd name="connsiteX3" fmla="*/ 3180902 w 3330773"/>
              <a:gd name="connsiteY3" fmla="*/ 0 h 899209"/>
              <a:gd name="connsiteX4" fmla="*/ 3286877 w 3330773"/>
              <a:gd name="connsiteY4" fmla="*/ 43896 h 899209"/>
              <a:gd name="connsiteX5" fmla="*/ 3330773 w 3330773"/>
              <a:gd name="connsiteY5" fmla="*/ 149871 h 899209"/>
              <a:gd name="connsiteX6" fmla="*/ 3330773 w 3330773"/>
              <a:gd name="connsiteY6" fmla="*/ 749338 h 899209"/>
              <a:gd name="connsiteX7" fmla="*/ 3286877 w 3330773"/>
              <a:gd name="connsiteY7" fmla="*/ 855313 h 899209"/>
              <a:gd name="connsiteX8" fmla="*/ 3180902 w 3330773"/>
              <a:gd name="connsiteY8" fmla="*/ 899209 h 899209"/>
              <a:gd name="connsiteX9" fmla="*/ 149871 w 3330773"/>
              <a:gd name="connsiteY9" fmla="*/ 899209 h 899209"/>
              <a:gd name="connsiteX10" fmla="*/ 43896 w 3330773"/>
              <a:gd name="connsiteY10" fmla="*/ 855313 h 899209"/>
              <a:gd name="connsiteX11" fmla="*/ 0 w 3330773"/>
              <a:gd name="connsiteY11" fmla="*/ 749338 h 899209"/>
              <a:gd name="connsiteX12" fmla="*/ 0 w 3330773"/>
              <a:gd name="connsiteY12" fmla="*/ 149871 h 89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30773" h="899209">
                <a:moveTo>
                  <a:pt x="0" y="149871"/>
                </a:moveTo>
                <a:cubicBezTo>
                  <a:pt x="0" y="110123"/>
                  <a:pt x="15790" y="72002"/>
                  <a:pt x="43896" y="43896"/>
                </a:cubicBezTo>
                <a:cubicBezTo>
                  <a:pt x="72002" y="15790"/>
                  <a:pt x="110123" y="0"/>
                  <a:pt x="149871" y="0"/>
                </a:cubicBezTo>
                <a:lnTo>
                  <a:pt x="3180902" y="0"/>
                </a:lnTo>
                <a:cubicBezTo>
                  <a:pt x="3220650" y="0"/>
                  <a:pt x="3258771" y="15790"/>
                  <a:pt x="3286877" y="43896"/>
                </a:cubicBezTo>
                <a:cubicBezTo>
                  <a:pt x="3314983" y="72002"/>
                  <a:pt x="3330773" y="110123"/>
                  <a:pt x="3330773" y="149871"/>
                </a:cubicBezTo>
                <a:lnTo>
                  <a:pt x="3330773" y="749338"/>
                </a:lnTo>
                <a:cubicBezTo>
                  <a:pt x="3330773" y="789086"/>
                  <a:pt x="3314983" y="827207"/>
                  <a:pt x="3286877" y="855313"/>
                </a:cubicBezTo>
                <a:cubicBezTo>
                  <a:pt x="3258771" y="883419"/>
                  <a:pt x="3220650" y="899209"/>
                  <a:pt x="3180902" y="899209"/>
                </a:cubicBezTo>
                <a:lnTo>
                  <a:pt x="149871" y="899209"/>
                </a:lnTo>
                <a:cubicBezTo>
                  <a:pt x="110123" y="899209"/>
                  <a:pt x="72002" y="883419"/>
                  <a:pt x="43896" y="855313"/>
                </a:cubicBezTo>
                <a:cubicBezTo>
                  <a:pt x="15790" y="827207"/>
                  <a:pt x="0" y="789086"/>
                  <a:pt x="0" y="749338"/>
                </a:cubicBezTo>
                <a:lnTo>
                  <a:pt x="0" y="149871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996" tIns="81996" rIns="81996" bIns="81996" numCol="1" spcCol="1270" anchor="ctr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 smtClean="0">
                <a:solidFill>
                  <a:srgbClr val="002060"/>
                </a:solidFill>
              </a:rPr>
              <a:t>Способность человека создавать оригинальные решения исходной проблемы; способность продуктивно участвовать в процессе выработки оценки и совершенствования идей, направленных на получение инновационных и эффективных решений, и/или нового знания, и/или эффективного выражения воображения</a:t>
            </a:r>
            <a:endParaRPr lang="ru-RU" sz="1200" kern="1200" dirty="0">
              <a:solidFill>
                <a:srgbClr val="002060"/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5076056" y="3706389"/>
            <a:ext cx="3618805" cy="1224000"/>
          </a:xfrm>
          <a:custGeom>
            <a:avLst/>
            <a:gdLst>
              <a:gd name="connsiteX0" fmla="*/ 0 w 3330773"/>
              <a:gd name="connsiteY0" fmla="*/ 149871 h 899209"/>
              <a:gd name="connsiteX1" fmla="*/ 43896 w 3330773"/>
              <a:gd name="connsiteY1" fmla="*/ 43896 h 899209"/>
              <a:gd name="connsiteX2" fmla="*/ 149871 w 3330773"/>
              <a:gd name="connsiteY2" fmla="*/ 0 h 899209"/>
              <a:gd name="connsiteX3" fmla="*/ 3180902 w 3330773"/>
              <a:gd name="connsiteY3" fmla="*/ 0 h 899209"/>
              <a:gd name="connsiteX4" fmla="*/ 3286877 w 3330773"/>
              <a:gd name="connsiteY4" fmla="*/ 43896 h 899209"/>
              <a:gd name="connsiteX5" fmla="*/ 3330773 w 3330773"/>
              <a:gd name="connsiteY5" fmla="*/ 149871 h 899209"/>
              <a:gd name="connsiteX6" fmla="*/ 3330773 w 3330773"/>
              <a:gd name="connsiteY6" fmla="*/ 749338 h 899209"/>
              <a:gd name="connsiteX7" fmla="*/ 3286877 w 3330773"/>
              <a:gd name="connsiteY7" fmla="*/ 855313 h 899209"/>
              <a:gd name="connsiteX8" fmla="*/ 3180902 w 3330773"/>
              <a:gd name="connsiteY8" fmla="*/ 899209 h 899209"/>
              <a:gd name="connsiteX9" fmla="*/ 149871 w 3330773"/>
              <a:gd name="connsiteY9" fmla="*/ 899209 h 899209"/>
              <a:gd name="connsiteX10" fmla="*/ 43896 w 3330773"/>
              <a:gd name="connsiteY10" fmla="*/ 855313 h 899209"/>
              <a:gd name="connsiteX11" fmla="*/ 0 w 3330773"/>
              <a:gd name="connsiteY11" fmla="*/ 749338 h 899209"/>
              <a:gd name="connsiteX12" fmla="*/ 0 w 3330773"/>
              <a:gd name="connsiteY12" fmla="*/ 149871 h 89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30773" h="899209">
                <a:moveTo>
                  <a:pt x="0" y="149871"/>
                </a:moveTo>
                <a:cubicBezTo>
                  <a:pt x="0" y="110123"/>
                  <a:pt x="15790" y="72002"/>
                  <a:pt x="43896" y="43896"/>
                </a:cubicBezTo>
                <a:cubicBezTo>
                  <a:pt x="72002" y="15790"/>
                  <a:pt x="110123" y="0"/>
                  <a:pt x="149871" y="0"/>
                </a:cubicBezTo>
                <a:lnTo>
                  <a:pt x="3180902" y="0"/>
                </a:lnTo>
                <a:cubicBezTo>
                  <a:pt x="3220650" y="0"/>
                  <a:pt x="3258771" y="15790"/>
                  <a:pt x="3286877" y="43896"/>
                </a:cubicBezTo>
                <a:cubicBezTo>
                  <a:pt x="3314983" y="72002"/>
                  <a:pt x="3330773" y="110123"/>
                  <a:pt x="3330773" y="149871"/>
                </a:cubicBezTo>
                <a:lnTo>
                  <a:pt x="3330773" y="749338"/>
                </a:lnTo>
                <a:cubicBezTo>
                  <a:pt x="3330773" y="789086"/>
                  <a:pt x="3314983" y="827207"/>
                  <a:pt x="3286877" y="855313"/>
                </a:cubicBezTo>
                <a:cubicBezTo>
                  <a:pt x="3258771" y="883419"/>
                  <a:pt x="3220650" y="899209"/>
                  <a:pt x="3180902" y="899209"/>
                </a:cubicBezTo>
                <a:lnTo>
                  <a:pt x="149871" y="899209"/>
                </a:lnTo>
                <a:cubicBezTo>
                  <a:pt x="110123" y="899209"/>
                  <a:pt x="72002" y="883419"/>
                  <a:pt x="43896" y="855313"/>
                </a:cubicBezTo>
                <a:cubicBezTo>
                  <a:pt x="15790" y="827207"/>
                  <a:pt x="0" y="789086"/>
                  <a:pt x="0" y="749338"/>
                </a:cubicBezTo>
                <a:lnTo>
                  <a:pt x="0" y="149871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996" tIns="81996" rIns="81996" bIns="81996" numCol="1" spcCol="1270" anchor="ctr" anchorCtr="0">
            <a:noAutofit/>
          </a:bodyPr>
          <a:lstStyle/>
          <a:p>
            <a:pPr lvl="0" defTabSz="444500">
              <a:spcBef>
                <a:spcPct val="0"/>
              </a:spcBef>
            </a:pPr>
            <a:r>
              <a:rPr lang="ru-RU" sz="1400" dirty="0" smtClean="0">
                <a:solidFill>
                  <a:srgbClr val="002060"/>
                </a:solidFill>
              </a:rPr>
              <a:t>Выдвижение идей, в том числе </a:t>
            </a:r>
            <a:r>
              <a:rPr lang="ru-RU" sz="1400" dirty="0" err="1" smtClean="0">
                <a:solidFill>
                  <a:srgbClr val="002060"/>
                </a:solidFill>
              </a:rPr>
              <a:t>креативных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</a:p>
          <a:p>
            <a:pPr lvl="0" defTabSz="444500">
              <a:spcBef>
                <a:spcPct val="0"/>
              </a:spcBef>
            </a:pPr>
            <a:r>
              <a:rPr lang="ru-RU" sz="1400" dirty="0" smtClean="0">
                <a:solidFill>
                  <a:srgbClr val="002060"/>
                </a:solidFill>
              </a:rPr>
              <a:t>Совершенствование идей.</a:t>
            </a:r>
          </a:p>
          <a:p>
            <a:pPr lvl="0" defTabSz="444500">
              <a:spcBef>
                <a:spcPct val="0"/>
              </a:spcBef>
            </a:pPr>
            <a:r>
              <a:rPr lang="ru-RU" sz="1400" dirty="0" smtClean="0">
                <a:solidFill>
                  <a:srgbClr val="002060"/>
                </a:solidFill>
              </a:rPr>
              <a:t>Уточнение идей.</a:t>
            </a:r>
          </a:p>
          <a:p>
            <a:pPr lvl="0" defTabSz="444500">
              <a:spcBef>
                <a:spcPct val="0"/>
              </a:spcBef>
            </a:pPr>
            <a:r>
              <a:rPr lang="ru-RU" sz="1400" dirty="0" smtClean="0">
                <a:solidFill>
                  <a:srgbClr val="002060"/>
                </a:solidFill>
              </a:rPr>
              <a:t>Оценивание сильных и слабых сторон идей.</a:t>
            </a:r>
          </a:p>
          <a:p>
            <a:pPr lvl="0" defTabSz="444500">
              <a:spcBef>
                <a:spcPct val="0"/>
              </a:spcBef>
            </a:pPr>
            <a:r>
              <a:rPr lang="ru-RU" sz="1400" dirty="0" smtClean="0">
                <a:solidFill>
                  <a:srgbClr val="002060"/>
                </a:solidFill>
              </a:rPr>
              <a:t>Отбор </a:t>
            </a:r>
            <a:r>
              <a:rPr lang="ru-RU" sz="1400" dirty="0" err="1" smtClean="0">
                <a:solidFill>
                  <a:srgbClr val="002060"/>
                </a:solidFill>
              </a:rPr>
              <a:t>креативных</a:t>
            </a:r>
            <a:r>
              <a:rPr lang="ru-RU" sz="1400" dirty="0" smtClean="0">
                <a:solidFill>
                  <a:srgbClr val="002060"/>
                </a:solidFill>
              </a:rPr>
              <a:t> идей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9894" y="483518"/>
            <a:ext cx="1152128" cy="4659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>
            <a:off x="107504" y="1294054"/>
            <a:ext cx="1376908" cy="899209"/>
          </a:xfrm>
          <a:custGeom>
            <a:avLst/>
            <a:gdLst>
              <a:gd name="connsiteX0" fmla="*/ 0 w 1376908"/>
              <a:gd name="connsiteY0" fmla="*/ 149871 h 899209"/>
              <a:gd name="connsiteX1" fmla="*/ 43896 w 1376908"/>
              <a:gd name="connsiteY1" fmla="*/ 43896 h 899209"/>
              <a:gd name="connsiteX2" fmla="*/ 149871 w 1376908"/>
              <a:gd name="connsiteY2" fmla="*/ 0 h 899209"/>
              <a:gd name="connsiteX3" fmla="*/ 1227037 w 1376908"/>
              <a:gd name="connsiteY3" fmla="*/ 0 h 899209"/>
              <a:gd name="connsiteX4" fmla="*/ 1333012 w 1376908"/>
              <a:gd name="connsiteY4" fmla="*/ 43896 h 899209"/>
              <a:gd name="connsiteX5" fmla="*/ 1376908 w 1376908"/>
              <a:gd name="connsiteY5" fmla="*/ 149871 h 899209"/>
              <a:gd name="connsiteX6" fmla="*/ 1376908 w 1376908"/>
              <a:gd name="connsiteY6" fmla="*/ 749338 h 899209"/>
              <a:gd name="connsiteX7" fmla="*/ 1333012 w 1376908"/>
              <a:gd name="connsiteY7" fmla="*/ 855313 h 899209"/>
              <a:gd name="connsiteX8" fmla="*/ 1227037 w 1376908"/>
              <a:gd name="connsiteY8" fmla="*/ 899209 h 899209"/>
              <a:gd name="connsiteX9" fmla="*/ 149871 w 1376908"/>
              <a:gd name="connsiteY9" fmla="*/ 899209 h 899209"/>
              <a:gd name="connsiteX10" fmla="*/ 43896 w 1376908"/>
              <a:gd name="connsiteY10" fmla="*/ 855313 h 899209"/>
              <a:gd name="connsiteX11" fmla="*/ 0 w 1376908"/>
              <a:gd name="connsiteY11" fmla="*/ 749338 h 899209"/>
              <a:gd name="connsiteX12" fmla="*/ 0 w 1376908"/>
              <a:gd name="connsiteY12" fmla="*/ 149871 h 89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6908" h="899209">
                <a:moveTo>
                  <a:pt x="0" y="149871"/>
                </a:moveTo>
                <a:cubicBezTo>
                  <a:pt x="0" y="110123"/>
                  <a:pt x="15790" y="72002"/>
                  <a:pt x="43896" y="43896"/>
                </a:cubicBezTo>
                <a:cubicBezTo>
                  <a:pt x="72002" y="15790"/>
                  <a:pt x="110123" y="0"/>
                  <a:pt x="149871" y="0"/>
                </a:cubicBezTo>
                <a:lnTo>
                  <a:pt x="1227037" y="0"/>
                </a:lnTo>
                <a:cubicBezTo>
                  <a:pt x="1266785" y="0"/>
                  <a:pt x="1304906" y="15790"/>
                  <a:pt x="1333012" y="43896"/>
                </a:cubicBezTo>
                <a:cubicBezTo>
                  <a:pt x="1361118" y="72002"/>
                  <a:pt x="1376908" y="110123"/>
                  <a:pt x="1376908" y="149871"/>
                </a:cubicBezTo>
                <a:lnTo>
                  <a:pt x="1376908" y="749338"/>
                </a:lnTo>
                <a:cubicBezTo>
                  <a:pt x="1376908" y="789086"/>
                  <a:pt x="1361118" y="827207"/>
                  <a:pt x="1333012" y="855313"/>
                </a:cubicBezTo>
                <a:cubicBezTo>
                  <a:pt x="1304906" y="883419"/>
                  <a:pt x="1266785" y="899209"/>
                  <a:pt x="1227037" y="899209"/>
                </a:cubicBezTo>
                <a:lnTo>
                  <a:pt x="149871" y="899209"/>
                </a:lnTo>
                <a:cubicBezTo>
                  <a:pt x="110123" y="899209"/>
                  <a:pt x="72002" y="883419"/>
                  <a:pt x="43896" y="855313"/>
                </a:cubicBezTo>
                <a:cubicBezTo>
                  <a:pt x="15790" y="827207"/>
                  <a:pt x="0" y="789086"/>
                  <a:pt x="0" y="749338"/>
                </a:cubicBezTo>
                <a:lnTo>
                  <a:pt x="0" y="149871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996" tIns="81996" rIns="81996" bIns="8199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002060"/>
                </a:solidFill>
              </a:rPr>
              <a:t>Финансовая грамотность</a:t>
            </a:r>
            <a:endParaRPr lang="ru-RU" sz="1600" b="1" kern="1200" dirty="0">
              <a:solidFill>
                <a:srgbClr val="002060"/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107504" y="2483077"/>
            <a:ext cx="1376908" cy="1115233"/>
          </a:xfrm>
          <a:custGeom>
            <a:avLst/>
            <a:gdLst>
              <a:gd name="connsiteX0" fmla="*/ 0 w 1376908"/>
              <a:gd name="connsiteY0" fmla="*/ 149871 h 899209"/>
              <a:gd name="connsiteX1" fmla="*/ 43896 w 1376908"/>
              <a:gd name="connsiteY1" fmla="*/ 43896 h 899209"/>
              <a:gd name="connsiteX2" fmla="*/ 149871 w 1376908"/>
              <a:gd name="connsiteY2" fmla="*/ 0 h 899209"/>
              <a:gd name="connsiteX3" fmla="*/ 1227037 w 1376908"/>
              <a:gd name="connsiteY3" fmla="*/ 0 h 899209"/>
              <a:gd name="connsiteX4" fmla="*/ 1333012 w 1376908"/>
              <a:gd name="connsiteY4" fmla="*/ 43896 h 899209"/>
              <a:gd name="connsiteX5" fmla="*/ 1376908 w 1376908"/>
              <a:gd name="connsiteY5" fmla="*/ 149871 h 899209"/>
              <a:gd name="connsiteX6" fmla="*/ 1376908 w 1376908"/>
              <a:gd name="connsiteY6" fmla="*/ 749338 h 899209"/>
              <a:gd name="connsiteX7" fmla="*/ 1333012 w 1376908"/>
              <a:gd name="connsiteY7" fmla="*/ 855313 h 899209"/>
              <a:gd name="connsiteX8" fmla="*/ 1227037 w 1376908"/>
              <a:gd name="connsiteY8" fmla="*/ 899209 h 899209"/>
              <a:gd name="connsiteX9" fmla="*/ 149871 w 1376908"/>
              <a:gd name="connsiteY9" fmla="*/ 899209 h 899209"/>
              <a:gd name="connsiteX10" fmla="*/ 43896 w 1376908"/>
              <a:gd name="connsiteY10" fmla="*/ 855313 h 899209"/>
              <a:gd name="connsiteX11" fmla="*/ 0 w 1376908"/>
              <a:gd name="connsiteY11" fmla="*/ 749338 h 899209"/>
              <a:gd name="connsiteX12" fmla="*/ 0 w 1376908"/>
              <a:gd name="connsiteY12" fmla="*/ 149871 h 89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6908" h="899209">
                <a:moveTo>
                  <a:pt x="0" y="149871"/>
                </a:moveTo>
                <a:cubicBezTo>
                  <a:pt x="0" y="110123"/>
                  <a:pt x="15790" y="72002"/>
                  <a:pt x="43896" y="43896"/>
                </a:cubicBezTo>
                <a:cubicBezTo>
                  <a:pt x="72002" y="15790"/>
                  <a:pt x="110123" y="0"/>
                  <a:pt x="149871" y="0"/>
                </a:cubicBezTo>
                <a:lnTo>
                  <a:pt x="1227037" y="0"/>
                </a:lnTo>
                <a:cubicBezTo>
                  <a:pt x="1266785" y="0"/>
                  <a:pt x="1304906" y="15790"/>
                  <a:pt x="1333012" y="43896"/>
                </a:cubicBezTo>
                <a:cubicBezTo>
                  <a:pt x="1361118" y="72002"/>
                  <a:pt x="1376908" y="110123"/>
                  <a:pt x="1376908" y="149871"/>
                </a:cubicBezTo>
                <a:lnTo>
                  <a:pt x="1376908" y="749338"/>
                </a:lnTo>
                <a:cubicBezTo>
                  <a:pt x="1376908" y="789086"/>
                  <a:pt x="1361118" y="827207"/>
                  <a:pt x="1333012" y="855313"/>
                </a:cubicBezTo>
                <a:cubicBezTo>
                  <a:pt x="1304906" y="883419"/>
                  <a:pt x="1266785" y="899209"/>
                  <a:pt x="1227037" y="899209"/>
                </a:cubicBezTo>
                <a:lnTo>
                  <a:pt x="149871" y="899209"/>
                </a:lnTo>
                <a:cubicBezTo>
                  <a:pt x="110123" y="899209"/>
                  <a:pt x="72002" y="883419"/>
                  <a:pt x="43896" y="855313"/>
                </a:cubicBezTo>
                <a:cubicBezTo>
                  <a:pt x="15790" y="827207"/>
                  <a:pt x="0" y="789086"/>
                  <a:pt x="0" y="749338"/>
                </a:cubicBezTo>
                <a:lnTo>
                  <a:pt x="0" y="149871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996" tIns="81996" rIns="81996" bIns="8199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002060"/>
                </a:solidFill>
              </a:rPr>
              <a:t>Глобальные компетенции</a:t>
            </a:r>
            <a:endParaRPr lang="ru-RU" sz="2000" b="1" kern="1200" dirty="0">
              <a:solidFill>
                <a:srgbClr val="002060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107504" y="3760773"/>
            <a:ext cx="1376908" cy="1115233"/>
          </a:xfrm>
          <a:custGeom>
            <a:avLst/>
            <a:gdLst>
              <a:gd name="connsiteX0" fmla="*/ 0 w 1376908"/>
              <a:gd name="connsiteY0" fmla="*/ 149871 h 899209"/>
              <a:gd name="connsiteX1" fmla="*/ 43896 w 1376908"/>
              <a:gd name="connsiteY1" fmla="*/ 43896 h 899209"/>
              <a:gd name="connsiteX2" fmla="*/ 149871 w 1376908"/>
              <a:gd name="connsiteY2" fmla="*/ 0 h 899209"/>
              <a:gd name="connsiteX3" fmla="*/ 1227037 w 1376908"/>
              <a:gd name="connsiteY3" fmla="*/ 0 h 899209"/>
              <a:gd name="connsiteX4" fmla="*/ 1333012 w 1376908"/>
              <a:gd name="connsiteY4" fmla="*/ 43896 h 899209"/>
              <a:gd name="connsiteX5" fmla="*/ 1376908 w 1376908"/>
              <a:gd name="connsiteY5" fmla="*/ 149871 h 899209"/>
              <a:gd name="connsiteX6" fmla="*/ 1376908 w 1376908"/>
              <a:gd name="connsiteY6" fmla="*/ 749338 h 899209"/>
              <a:gd name="connsiteX7" fmla="*/ 1333012 w 1376908"/>
              <a:gd name="connsiteY7" fmla="*/ 855313 h 899209"/>
              <a:gd name="connsiteX8" fmla="*/ 1227037 w 1376908"/>
              <a:gd name="connsiteY8" fmla="*/ 899209 h 899209"/>
              <a:gd name="connsiteX9" fmla="*/ 149871 w 1376908"/>
              <a:gd name="connsiteY9" fmla="*/ 899209 h 899209"/>
              <a:gd name="connsiteX10" fmla="*/ 43896 w 1376908"/>
              <a:gd name="connsiteY10" fmla="*/ 855313 h 899209"/>
              <a:gd name="connsiteX11" fmla="*/ 0 w 1376908"/>
              <a:gd name="connsiteY11" fmla="*/ 749338 h 899209"/>
              <a:gd name="connsiteX12" fmla="*/ 0 w 1376908"/>
              <a:gd name="connsiteY12" fmla="*/ 149871 h 89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6908" h="899209">
                <a:moveTo>
                  <a:pt x="0" y="149871"/>
                </a:moveTo>
                <a:cubicBezTo>
                  <a:pt x="0" y="110123"/>
                  <a:pt x="15790" y="72002"/>
                  <a:pt x="43896" y="43896"/>
                </a:cubicBezTo>
                <a:cubicBezTo>
                  <a:pt x="72002" y="15790"/>
                  <a:pt x="110123" y="0"/>
                  <a:pt x="149871" y="0"/>
                </a:cubicBezTo>
                <a:lnTo>
                  <a:pt x="1227037" y="0"/>
                </a:lnTo>
                <a:cubicBezTo>
                  <a:pt x="1266785" y="0"/>
                  <a:pt x="1304906" y="15790"/>
                  <a:pt x="1333012" y="43896"/>
                </a:cubicBezTo>
                <a:cubicBezTo>
                  <a:pt x="1361118" y="72002"/>
                  <a:pt x="1376908" y="110123"/>
                  <a:pt x="1376908" y="149871"/>
                </a:cubicBezTo>
                <a:lnTo>
                  <a:pt x="1376908" y="749338"/>
                </a:lnTo>
                <a:cubicBezTo>
                  <a:pt x="1376908" y="789086"/>
                  <a:pt x="1361118" y="827207"/>
                  <a:pt x="1333012" y="855313"/>
                </a:cubicBezTo>
                <a:cubicBezTo>
                  <a:pt x="1304906" y="883419"/>
                  <a:pt x="1266785" y="899209"/>
                  <a:pt x="1227037" y="899209"/>
                </a:cubicBezTo>
                <a:lnTo>
                  <a:pt x="149871" y="899209"/>
                </a:lnTo>
                <a:cubicBezTo>
                  <a:pt x="110123" y="899209"/>
                  <a:pt x="72002" y="883419"/>
                  <a:pt x="43896" y="855313"/>
                </a:cubicBezTo>
                <a:cubicBezTo>
                  <a:pt x="15790" y="827207"/>
                  <a:pt x="0" y="789086"/>
                  <a:pt x="0" y="749338"/>
                </a:cubicBezTo>
                <a:lnTo>
                  <a:pt x="0" y="149871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996" tIns="81996" rIns="81996" bIns="8199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err="1" smtClean="0">
                <a:solidFill>
                  <a:srgbClr val="002060"/>
                </a:solidFill>
              </a:rPr>
              <a:t>Креативное</a:t>
            </a:r>
            <a:r>
              <a:rPr lang="ru-RU" sz="1600" b="1" dirty="0" smtClean="0">
                <a:solidFill>
                  <a:srgbClr val="002060"/>
                </a:solidFill>
              </a:rPr>
              <a:t> мышление</a:t>
            </a:r>
            <a:endParaRPr lang="ru-RU" sz="2800" b="1" kern="12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0005" y="627534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НАПРАВЛЕНИЯ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20538"/>
            <a:ext cx="9144000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666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НАПРАВЛЕНИЯ ФУНКЦИОНАЛЬНОЙ ГРАМОТНОСТИ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58806" y="627534"/>
            <a:ext cx="16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ОПРЕДЕЛЕНИЕ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0956" y="627534"/>
            <a:ext cx="174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КОМПЕТЕНЦИИ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0538"/>
            <a:ext cx="9144000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3666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ХАРАКТЕРИСТИКИ 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4" y="837942"/>
          <a:ext cx="8856984" cy="4182080"/>
        </p:xfrm>
        <a:graphic>
          <a:graphicData uri="http://schemas.openxmlformats.org/drawingml/2006/table">
            <a:tbl>
              <a:tblPr/>
              <a:tblGrid>
                <a:gridCol w="3672408"/>
                <a:gridCol w="5184576"/>
              </a:tblGrid>
              <a:tr h="296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Академическая грамотность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Функциональная грамотность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36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Моделирует ту или иную область научного познания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Ориентирует на нелинейное (вероятностное) мышление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273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Моделирует реальную жизненную ситуацию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Конструируется на базе классической системы формирования понятий на основе преимущественного использования индуктивного метода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455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Предполагает развитие причинно-следственного мышления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Конструируется на базе концептов на основе преимущественного использования дедуктивного метода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712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Обучающиеся осваивают систему понятий конкретной науки и их теоретические обобщения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Обучающиеся осваивают систему концептов, включающих предметные знания, которые становятся опорой, средством решения задач в реальных жизненных ситуациях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0538"/>
            <a:ext cx="9144000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3666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ПРИМЕР КОМПЛЕКСНОГО ЗАДАНИЯ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7534"/>
            <a:ext cx="4286519" cy="444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4911" y="1491631"/>
            <a:ext cx="379518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536504" y="627534"/>
            <a:ext cx="45720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Основные структурно-содержательные характеристики заданий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по функциональной грамотности 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0538"/>
            <a:ext cx="9144000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3666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СОДЕРЖАТЕЛЬНАЯ ХАРАКТЕРИСТИКА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ЗАДАНИЯ ПО ФУНКЦИОНАЛЬНОЙ ГРАМОТНОСТИ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5" y="915566"/>
          <a:ext cx="8928991" cy="4250060"/>
        </p:xfrm>
        <a:graphic>
          <a:graphicData uri="http://schemas.openxmlformats.org/drawingml/2006/table">
            <a:tbl>
              <a:tblPr/>
              <a:tblGrid>
                <a:gridCol w="1368151"/>
                <a:gridCol w="2232248"/>
                <a:gridCol w="3456384"/>
                <a:gridCol w="1872208"/>
              </a:tblGrid>
              <a:tr h="1802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Характеристика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Определение</a:t>
                      </a:r>
                      <a:endParaRPr lang="ru-RU" sz="11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Пояснение</a:t>
                      </a:r>
                      <a:endParaRPr lang="ru-RU" sz="11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Значение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010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Комплексность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логическая группа задач, объединённых информационной и смысловой целостностью</a:t>
                      </a:r>
                      <a:endParaRPr lang="ru-RU" sz="11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комплексное задание состоит из ряда задач (вопросов), которые определяют ракурс для рассмотрения представленных фактов и требуют сопоставления, отбора, интерпретации в процессе выполнения</a:t>
                      </a:r>
                      <a:endParaRPr lang="ru-RU" sz="11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создание условий для организации уровневой оценки</a:t>
                      </a:r>
                      <a:endParaRPr lang="ru-RU" sz="11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010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Компетентность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нацеленность на проверку знаний и опыта самостоятельной деятельности, для вынесения объективных суждений и принятия верных решений</a:t>
                      </a:r>
                      <a:endParaRPr lang="ru-RU" sz="11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совокупность практических заданий, нацеленных на диагностику определенных предметных и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метапредметных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умений, с опорой на личностный опыт</a:t>
                      </a:r>
                      <a:endParaRPr lang="ru-RU" sz="11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формирование компетенций применять знания, умения и навыки в практических / жизненных ситуациях</a:t>
                      </a:r>
                      <a:endParaRPr lang="ru-RU" sz="11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010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Контекстность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использование в условии задачи описания конкретной жизненной / практической ситуации</a:t>
                      </a:r>
                      <a:endParaRPr lang="ru-RU" sz="11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контексты - тематические области, к которым относятся описанные в практической заданиях проблемные ситуации</a:t>
                      </a:r>
                      <a:endParaRPr lang="ru-RU" sz="11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формирование мотивационной составляющей и ориентированности обучения</a:t>
                      </a:r>
                      <a:endParaRPr lang="ru-RU" sz="11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239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Концептность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конструируется на основе концептов с использованием дедуктивного метода; ориентирует на нелинейное мышление</a:t>
                      </a:r>
                      <a:endParaRPr lang="ru-RU" sz="11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система знаний о мире предоставляется в виде заданий разного уровня сложности и абстракции, сформированных различными способами;</a:t>
                      </a:r>
                      <a:endParaRPr lang="ru-RU" sz="11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задания предполагают решение комплексной проблемы, состоящей из ряда задач, связанных друг с другом прямыми и отдалёнными отношениями</a:t>
                      </a:r>
                      <a:endParaRPr lang="ru-RU" sz="11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обеспечение интегративного характера учебной деятельности и нелинейное мышление</a:t>
                      </a:r>
                      <a:endParaRPr lang="ru-RU" sz="11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699542"/>
          <a:ext cx="8712968" cy="4248472"/>
        </p:xfrm>
        <a:graphic>
          <a:graphicData uri="http://schemas.openxmlformats.org/drawingml/2006/table">
            <a:tbl>
              <a:tblPr/>
              <a:tblGrid>
                <a:gridCol w="1130656"/>
                <a:gridCol w="7582312"/>
              </a:tblGrid>
              <a:tr h="2832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Характеристика задания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329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выполнять одношаговую процедуру, например, распознавать факты, термины, принципы или понятия; находить на графике или в таблице единственную точку, содержащую информацию, выполнять прямые математические расчёты</a:t>
                      </a:r>
                      <a:endParaRPr lang="ru-RU" sz="14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993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использовать и применять понятийное знание для описания или объяснения явлений, выбирать соответствующие процедуры, предполагающие два шага или более, интерпретировать или использовать простые наборы данных в виде таблиц или графиков,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находить закономерности и применять математический аппарат в стандартных условиях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329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анализировать сложную информацию или данные, обобщать, оценивать доказательства, обосновывать, формулировать выводы, учитывая разные источники, строить математические модели для сложных проблемных ситуаций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-20538"/>
            <a:ext cx="9144000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66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УРОВНИ СЛОЖНОСТИ ЗАДАНИЙ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1387</Words>
  <Application>Microsoft Office PowerPoint</Application>
  <PresentationFormat>Экран (16:9)</PresentationFormat>
  <Paragraphs>226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Ychitel-10kab</cp:lastModifiedBy>
  <cp:revision>19</cp:revision>
  <dcterms:created xsi:type="dcterms:W3CDTF">2025-01-24T06:07:53Z</dcterms:created>
  <dcterms:modified xsi:type="dcterms:W3CDTF">2025-01-30T05:02:07Z</dcterms:modified>
</cp:coreProperties>
</file>