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19" r:id="rId2"/>
    <p:sldId id="314" r:id="rId3"/>
    <p:sldId id="315" r:id="rId4"/>
    <p:sldId id="316" r:id="rId5"/>
    <p:sldId id="317" r:id="rId6"/>
    <p:sldId id="318" r:id="rId7"/>
    <p:sldId id="321" r:id="rId8"/>
    <p:sldId id="320" r:id="rId9"/>
    <p:sldId id="304" r:id="rId10"/>
    <p:sldId id="294" r:id="rId11"/>
    <p:sldId id="302" r:id="rId12"/>
    <p:sldId id="295" r:id="rId13"/>
    <p:sldId id="311" r:id="rId14"/>
    <p:sldId id="297" r:id="rId15"/>
    <p:sldId id="298" r:id="rId16"/>
    <p:sldId id="301" r:id="rId17"/>
    <p:sldId id="299" r:id="rId18"/>
    <p:sldId id="312" r:id="rId19"/>
    <p:sldId id="322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99CC"/>
    <a:srgbClr val="E6D7BC"/>
    <a:srgbClr val="E2F2E3"/>
    <a:srgbClr val="ACDED8"/>
    <a:srgbClr val="F1FABE"/>
    <a:srgbClr val="FDFADB"/>
    <a:srgbClr val="FF6699"/>
    <a:srgbClr val="FF7C80"/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86380" autoAdjust="0"/>
  </p:normalViewPr>
  <p:slideViewPr>
    <p:cSldViewPr>
      <p:cViewPr>
        <p:scale>
          <a:sx n="80" d="100"/>
          <a:sy n="80" d="100"/>
        </p:scale>
        <p:origin x="-244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"/>
          <c:y val="4.9778089017856221E-2"/>
          <c:w val="0.9884909020325966"/>
          <c:h val="0.648828647094254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0.75000000000000033</c:v>
                </c:pt>
                <c:pt idx="1">
                  <c:v>0.82000000000000028</c:v>
                </c:pt>
                <c:pt idx="2">
                  <c:v>0.89000000000000035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F0-465A-BCBB-95B9721EBF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2021/2022 уч.г.</c:v>
                </c:pt>
                <c:pt idx="1">
                  <c:v>2022/2023 уч.г.</c:v>
                </c:pt>
                <c:pt idx="2">
                  <c:v>2023/2024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0.18000000000000008</c:v>
                </c:pt>
                <c:pt idx="2">
                  <c:v>0.11000000000000004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F0-465A-BCBB-95B9721EBFB7}"/>
            </c:ext>
          </c:extLst>
        </c:ser>
        <c:dLbls>
          <c:showVal val="1"/>
        </c:dLbls>
        <c:gapWidth val="75"/>
        <c:axId val="113416448"/>
        <c:axId val="113614848"/>
      </c:barChart>
      <c:catAx>
        <c:axId val="1134164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614848"/>
        <c:crosses val="autoZero"/>
        <c:auto val="1"/>
        <c:lblAlgn val="ctr"/>
        <c:lblOffset val="100"/>
      </c:catAx>
      <c:valAx>
        <c:axId val="1136148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3416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19658309570578E-2"/>
          <c:y val="0.87136348849028677"/>
          <c:w val="0.96169432820221634"/>
          <c:h val="0.1037474670007851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>
          <a:solidFill>
            <a:schemeClr val="accent4">
              <a:lumMod val="50000"/>
            </a:schemeClr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220B0-DDD2-4D37-9054-CDD834DE9DE1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2AC706-42CA-4290-BF7F-5C18022C8B1B}">
      <dgm:prSet phldrT="[Текст]" custT="1"/>
      <dgm:spPr/>
      <dgm:t>
        <a:bodyPr/>
        <a:lstStyle/>
        <a:p>
          <a:r>
            <a:rPr lang="ru-RU" sz="2000" b="1" dirty="0"/>
            <a:t>Репродуктивные </a:t>
          </a:r>
        </a:p>
      </dgm:t>
    </dgm:pt>
    <dgm:pt modelId="{F5B862E2-2DE8-43E6-A7F1-2516774FD4E0}" type="parTrans" cxnId="{539E0F71-0C84-442A-A355-C8E60B05D722}">
      <dgm:prSet/>
      <dgm:spPr/>
      <dgm:t>
        <a:bodyPr/>
        <a:lstStyle/>
        <a:p>
          <a:endParaRPr lang="ru-RU" sz="2000"/>
        </a:p>
      </dgm:t>
    </dgm:pt>
    <dgm:pt modelId="{842B4BAB-E905-4430-A289-4D2A9A0C7698}" type="sibTrans" cxnId="{539E0F71-0C84-442A-A355-C8E60B05D722}">
      <dgm:prSet/>
      <dgm:spPr/>
      <dgm:t>
        <a:bodyPr/>
        <a:lstStyle/>
        <a:p>
          <a:endParaRPr lang="ru-RU" sz="2000"/>
        </a:p>
      </dgm:t>
    </dgm:pt>
    <dgm:pt modelId="{5DB51201-9695-4E47-84A3-62B77C696F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Объяснительно-иллюстративные</a:t>
          </a:r>
        </a:p>
      </dgm:t>
    </dgm:pt>
    <dgm:pt modelId="{3A9BC80F-4724-4A45-8AF1-A9C5E7D59699}" type="parTrans" cxnId="{8310D51D-11A8-46F0-AB5B-D3FA6B682A7E}">
      <dgm:prSet/>
      <dgm:spPr/>
      <dgm:t>
        <a:bodyPr/>
        <a:lstStyle/>
        <a:p>
          <a:endParaRPr lang="ru-RU" sz="2000"/>
        </a:p>
      </dgm:t>
    </dgm:pt>
    <dgm:pt modelId="{76F118FB-1406-4A31-9063-2B26172E0DBD}" type="sibTrans" cxnId="{8310D51D-11A8-46F0-AB5B-D3FA6B682A7E}">
      <dgm:prSet/>
      <dgm:spPr/>
      <dgm:t>
        <a:bodyPr/>
        <a:lstStyle/>
        <a:p>
          <a:endParaRPr lang="ru-RU" sz="2000"/>
        </a:p>
      </dgm:t>
    </dgm:pt>
    <dgm:pt modelId="{2D4A33DE-4C36-45A4-9453-447EC709D00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Репродуктивные </a:t>
          </a:r>
        </a:p>
      </dgm:t>
    </dgm:pt>
    <dgm:pt modelId="{D70B1869-CEEA-4618-8D73-110BDF1212A5}" type="parTrans" cxnId="{16E12ABE-6BF0-4C35-8F01-35D3C8F7F596}">
      <dgm:prSet/>
      <dgm:spPr/>
      <dgm:t>
        <a:bodyPr/>
        <a:lstStyle/>
        <a:p>
          <a:endParaRPr lang="ru-RU" sz="2000"/>
        </a:p>
      </dgm:t>
    </dgm:pt>
    <dgm:pt modelId="{A39104F8-65BC-402A-9FC7-6292191C2DF5}" type="sibTrans" cxnId="{16E12ABE-6BF0-4C35-8F01-35D3C8F7F596}">
      <dgm:prSet/>
      <dgm:spPr/>
      <dgm:t>
        <a:bodyPr/>
        <a:lstStyle/>
        <a:p>
          <a:endParaRPr lang="ru-RU" sz="2000"/>
        </a:p>
      </dgm:t>
    </dgm:pt>
    <dgm:pt modelId="{D1A48BB6-F173-4BB4-A8CF-8301D8639F7E}">
      <dgm:prSet phldrT="[Текст]" custT="1"/>
      <dgm:spPr/>
      <dgm:t>
        <a:bodyPr/>
        <a:lstStyle/>
        <a:p>
          <a:r>
            <a:rPr lang="ru-RU" sz="2000" b="1" dirty="0"/>
            <a:t>Продуктивные </a:t>
          </a:r>
        </a:p>
      </dgm:t>
    </dgm:pt>
    <dgm:pt modelId="{77E06337-D312-45FD-88AE-6C2891D6FE24}" type="parTrans" cxnId="{E1DE5488-4149-47CB-8E0A-734552DB26BF}">
      <dgm:prSet/>
      <dgm:spPr/>
      <dgm:t>
        <a:bodyPr/>
        <a:lstStyle/>
        <a:p>
          <a:endParaRPr lang="ru-RU" sz="2000"/>
        </a:p>
      </dgm:t>
    </dgm:pt>
    <dgm:pt modelId="{4C082293-CCE8-40DC-8BAD-D62274797A19}" type="sibTrans" cxnId="{E1DE5488-4149-47CB-8E0A-734552DB26BF}">
      <dgm:prSet/>
      <dgm:spPr/>
      <dgm:t>
        <a:bodyPr/>
        <a:lstStyle/>
        <a:p>
          <a:endParaRPr lang="ru-RU" sz="2000"/>
        </a:p>
      </dgm:t>
    </dgm:pt>
    <dgm:pt modelId="{DC17604B-9484-49B3-A78E-18807EBAA6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Проблемное изложение</a:t>
          </a:r>
        </a:p>
      </dgm:t>
    </dgm:pt>
    <dgm:pt modelId="{CA644A91-48F9-47C7-94FF-94AA32E9BD3C}" type="parTrans" cxnId="{9A27FDA4-AE6D-4279-8491-70775D910FFF}">
      <dgm:prSet/>
      <dgm:spPr/>
      <dgm:t>
        <a:bodyPr/>
        <a:lstStyle/>
        <a:p>
          <a:endParaRPr lang="ru-RU" sz="2000"/>
        </a:p>
      </dgm:t>
    </dgm:pt>
    <dgm:pt modelId="{40E1C23C-AB8E-4E8C-8084-82DAABBA5585}" type="sibTrans" cxnId="{9A27FDA4-AE6D-4279-8491-70775D910FFF}">
      <dgm:prSet/>
      <dgm:spPr/>
      <dgm:t>
        <a:bodyPr/>
        <a:lstStyle/>
        <a:p>
          <a:endParaRPr lang="ru-RU" sz="2000"/>
        </a:p>
      </dgm:t>
    </dgm:pt>
    <dgm:pt modelId="{C18BEF3B-2FB1-4E8D-979F-CD2DF4726B7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Частично-поисковый</a:t>
          </a:r>
        </a:p>
      </dgm:t>
    </dgm:pt>
    <dgm:pt modelId="{6158C4FF-3FBE-4D8F-A151-E82FCF598586}" type="parTrans" cxnId="{C1280A52-E7BB-4D2C-BFC9-A2705B378DD8}">
      <dgm:prSet/>
      <dgm:spPr/>
      <dgm:t>
        <a:bodyPr/>
        <a:lstStyle/>
        <a:p>
          <a:endParaRPr lang="ru-RU" sz="2000"/>
        </a:p>
      </dgm:t>
    </dgm:pt>
    <dgm:pt modelId="{0881F844-27A4-4513-9B49-51774C252047}" type="sibTrans" cxnId="{C1280A52-E7BB-4D2C-BFC9-A2705B378DD8}">
      <dgm:prSet/>
      <dgm:spPr/>
      <dgm:t>
        <a:bodyPr/>
        <a:lstStyle/>
        <a:p>
          <a:endParaRPr lang="ru-RU" sz="2000"/>
        </a:p>
      </dgm:t>
    </dgm:pt>
    <dgm:pt modelId="{DDDFD2AF-6604-4488-965F-F89E6B6B167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Исследовательский (творческая работа)</a:t>
          </a:r>
        </a:p>
      </dgm:t>
    </dgm:pt>
    <dgm:pt modelId="{3E548001-C84B-41F7-A3BD-B09A82B67AF0}" type="parTrans" cxnId="{DAF9A025-22AA-4E6E-A891-E9A7FFF0BDBC}">
      <dgm:prSet/>
      <dgm:spPr/>
      <dgm:t>
        <a:bodyPr/>
        <a:lstStyle/>
        <a:p>
          <a:endParaRPr lang="ru-RU" sz="2000"/>
        </a:p>
      </dgm:t>
    </dgm:pt>
    <dgm:pt modelId="{6E8EF873-818D-4D02-AECD-FD2A04C0F3E5}" type="sibTrans" cxnId="{DAF9A025-22AA-4E6E-A891-E9A7FFF0BDBC}">
      <dgm:prSet/>
      <dgm:spPr/>
      <dgm:t>
        <a:bodyPr/>
        <a:lstStyle/>
        <a:p>
          <a:endParaRPr lang="ru-RU" sz="2000"/>
        </a:p>
      </dgm:t>
    </dgm:pt>
    <dgm:pt modelId="{6C0462E1-8726-4A6C-A9D5-31475592987F}" type="pres">
      <dgm:prSet presAssocID="{43B220B0-DDD2-4D37-9054-CDD834DE9D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C00DCA-7D1D-4B7E-BC94-F39E71173406}" type="pres">
      <dgm:prSet presAssocID="{6D2AC706-42CA-4290-BF7F-5C18022C8B1B}" presName="root" presStyleCnt="0"/>
      <dgm:spPr/>
    </dgm:pt>
    <dgm:pt modelId="{F0BEE0DD-F9EC-43C3-960F-1D464C727912}" type="pres">
      <dgm:prSet presAssocID="{6D2AC706-42CA-4290-BF7F-5C18022C8B1B}" presName="rootComposite" presStyleCnt="0"/>
      <dgm:spPr/>
    </dgm:pt>
    <dgm:pt modelId="{8B1103D7-D7B6-4B45-9902-72FC1D80B7E5}" type="pres">
      <dgm:prSet presAssocID="{6D2AC706-42CA-4290-BF7F-5C18022C8B1B}" presName="rootText" presStyleLbl="node1" presStyleIdx="0" presStyleCnt="2" custScaleX="353672" custScaleY="112340" custLinFactNeighborX="4017" custLinFactNeighborY="-46878"/>
      <dgm:spPr/>
      <dgm:t>
        <a:bodyPr/>
        <a:lstStyle/>
        <a:p>
          <a:endParaRPr lang="ru-RU"/>
        </a:p>
      </dgm:t>
    </dgm:pt>
    <dgm:pt modelId="{896C3F01-78D8-4D61-AC26-216F02CAF2CA}" type="pres">
      <dgm:prSet presAssocID="{6D2AC706-42CA-4290-BF7F-5C18022C8B1B}" presName="rootConnector" presStyleLbl="node1" presStyleIdx="0" presStyleCnt="2"/>
      <dgm:spPr/>
      <dgm:t>
        <a:bodyPr/>
        <a:lstStyle/>
        <a:p>
          <a:endParaRPr lang="ru-RU"/>
        </a:p>
      </dgm:t>
    </dgm:pt>
    <dgm:pt modelId="{C7F377EF-ECD7-4D78-84F0-5DCE2CB9B9B9}" type="pres">
      <dgm:prSet presAssocID="{6D2AC706-42CA-4290-BF7F-5C18022C8B1B}" presName="childShape" presStyleCnt="0"/>
      <dgm:spPr/>
    </dgm:pt>
    <dgm:pt modelId="{F23C61BE-54F8-4A5C-9EAC-C92B4C9B881E}" type="pres">
      <dgm:prSet presAssocID="{3A9BC80F-4724-4A45-8AF1-A9C5E7D5969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FB29D67-FEF0-4028-BA19-FABCD42FDFC4}" type="pres">
      <dgm:prSet presAssocID="{5DB51201-9695-4E47-84A3-62B77C696FCA}" presName="childText" presStyleLbl="bgAcc1" presStyleIdx="0" presStyleCnt="5" custScaleX="386235" custScaleY="170971" custLinFactNeighborX="-1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28FD4-A695-4F00-9626-62DFCCC5F7C5}" type="pres">
      <dgm:prSet presAssocID="{D70B1869-CEEA-4618-8D73-110BDF1212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4B5CD76-7928-427C-A4FF-5804EF51A9BB}" type="pres">
      <dgm:prSet presAssocID="{2D4A33DE-4C36-45A4-9453-447EC709D002}" presName="childText" presStyleLbl="bgAcc1" presStyleIdx="1" presStyleCnt="5" custScaleX="386235" custScaleY="184595" custLinFactNeighborX="-19135" custLinFactNeighborY="4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71F03-12AE-4F0B-96C7-BD2E8E5A70D5}" type="pres">
      <dgm:prSet presAssocID="{D1A48BB6-F173-4BB4-A8CF-8301D8639F7E}" presName="root" presStyleCnt="0"/>
      <dgm:spPr/>
    </dgm:pt>
    <dgm:pt modelId="{21152F9D-63F9-4226-AE84-611BB5F0014F}" type="pres">
      <dgm:prSet presAssocID="{D1A48BB6-F173-4BB4-A8CF-8301D8639F7E}" presName="rootComposite" presStyleCnt="0"/>
      <dgm:spPr/>
    </dgm:pt>
    <dgm:pt modelId="{FABD1228-E885-4107-B984-21F609C975E5}" type="pres">
      <dgm:prSet presAssocID="{D1A48BB6-F173-4BB4-A8CF-8301D8639F7E}" presName="rootText" presStyleLbl="node1" presStyleIdx="1" presStyleCnt="2" custScaleX="353672" custScaleY="121565" custLinFactNeighborX="4538" custLinFactNeighborY="-46878"/>
      <dgm:spPr/>
      <dgm:t>
        <a:bodyPr/>
        <a:lstStyle/>
        <a:p>
          <a:endParaRPr lang="ru-RU"/>
        </a:p>
      </dgm:t>
    </dgm:pt>
    <dgm:pt modelId="{E39887EC-D133-48D5-8355-E79D1CA6FEFC}" type="pres">
      <dgm:prSet presAssocID="{D1A48BB6-F173-4BB4-A8CF-8301D8639F7E}" presName="rootConnector" presStyleLbl="node1" presStyleIdx="1" presStyleCnt="2"/>
      <dgm:spPr/>
      <dgm:t>
        <a:bodyPr/>
        <a:lstStyle/>
        <a:p>
          <a:endParaRPr lang="ru-RU"/>
        </a:p>
      </dgm:t>
    </dgm:pt>
    <dgm:pt modelId="{7693D2D0-3D9D-4D8F-972D-BD4BEE4882AE}" type="pres">
      <dgm:prSet presAssocID="{D1A48BB6-F173-4BB4-A8CF-8301D8639F7E}" presName="childShape" presStyleCnt="0"/>
      <dgm:spPr/>
    </dgm:pt>
    <dgm:pt modelId="{A3BDCC61-6B42-44C3-9E84-1B6FC8279FE9}" type="pres">
      <dgm:prSet presAssocID="{CA644A91-48F9-47C7-94FF-94AA32E9BD3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57DC9C7-20DE-4253-ABB9-3475C3D0AB0B}" type="pres">
      <dgm:prSet presAssocID="{DC17604B-9484-49B3-A78E-18807EBAA6C5}" presName="childText" presStyleLbl="bgAcc1" presStyleIdx="2" presStyleCnt="5" custScaleX="419665" custScaleY="16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BCB3A-26AC-44A5-83CD-09FB77E6C647}" type="pres">
      <dgm:prSet presAssocID="{6158C4FF-3FBE-4D8F-A151-E82FCF59858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BBE553DC-687A-4BAD-B2B0-62EF9ADA14BF}" type="pres">
      <dgm:prSet presAssocID="{C18BEF3B-2FB1-4E8D-979F-CD2DF4726B77}" presName="childText" presStyleLbl="bgAcc1" presStyleIdx="3" presStyleCnt="5" custScaleX="419665" custScaleY="165216" custLinFactNeighborY="3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9F01F-E665-4B2C-A4AF-A4C7105253DE}" type="pres">
      <dgm:prSet presAssocID="{3E548001-C84B-41F7-A3BD-B09A82B67AF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34F7A5A-851A-44CF-BC6A-CF41E7E9FCA5}" type="pres">
      <dgm:prSet presAssocID="{DDDFD2AF-6604-4488-965F-F89E6B6B1671}" presName="childText" presStyleLbl="bgAcc1" presStyleIdx="4" presStyleCnt="5" custScaleX="419665" custScaleY="165216" custLinFactNeighborY="7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2D6FA-27BD-4FBF-91FE-E74A0E253A8B}" type="presOf" srcId="{6D2AC706-42CA-4290-BF7F-5C18022C8B1B}" destId="{896C3F01-78D8-4D61-AC26-216F02CAF2CA}" srcOrd="1" destOrd="0" presId="urn:microsoft.com/office/officeart/2005/8/layout/hierarchy3"/>
    <dgm:cxn modelId="{64C4E728-30AD-4D5E-AB73-9529E85973EF}" type="presOf" srcId="{DDDFD2AF-6604-4488-965F-F89E6B6B1671}" destId="{634F7A5A-851A-44CF-BC6A-CF41E7E9FCA5}" srcOrd="0" destOrd="0" presId="urn:microsoft.com/office/officeart/2005/8/layout/hierarchy3"/>
    <dgm:cxn modelId="{87A810A5-A4D7-4BB0-9C2D-B10B11ABA57D}" type="presOf" srcId="{D1A48BB6-F173-4BB4-A8CF-8301D8639F7E}" destId="{FABD1228-E885-4107-B984-21F609C975E5}" srcOrd="0" destOrd="0" presId="urn:microsoft.com/office/officeart/2005/8/layout/hierarchy3"/>
    <dgm:cxn modelId="{56DE36AB-8F9B-4F73-8985-D1B4B92310BD}" type="presOf" srcId="{6D2AC706-42CA-4290-BF7F-5C18022C8B1B}" destId="{8B1103D7-D7B6-4B45-9902-72FC1D80B7E5}" srcOrd="0" destOrd="0" presId="urn:microsoft.com/office/officeart/2005/8/layout/hierarchy3"/>
    <dgm:cxn modelId="{9A27FDA4-AE6D-4279-8491-70775D910FFF}" srcId="{D1A48BB6-F173-4BB4-A8CF-8301D8639F7E}" destId="{DC17604B-9484-49B3-A78E-18807EBAA6C5}" srcOrd="0" destOrd="0" parTransId="{CA644A91-48F9-47C7-94FF-94AA32E9BD3C}" sibTransId="{40E1C23C-AB8E-4E8C-8084-82DAABBA5585}"/>
    <dgm:cxn modelId="{DAF9A025-22AA-4E6E-A891-E9A7FFF0BDBC}" srcId="{D1A48BB6-F173-4BB4-A8CF-8301D8639F7E}" destId="{DDDFD2AF-6604-4488-965F-F89E6B6B1671}" srcOrd="2" destOrd="0" parTransId="{3E548001-C84B-41F7-A3BD-B09A82B67AF0}" sibTransId="{6E8EF873-818D-4D02-AECD-FD2A04C0F3E5}"/>
    <dgm:cxn modelId="{948B8B02-401C-4602-9463-6C0C67A02A81}" type="presOf" srcId="{6158C4FF-3FBE-4D8F-A151-E82FCF598586}" destId="{1CCBCB3A-26AC-44A5-83CD-09FB77E6C647}" srcOrd="0" destOrd="0" presId="urn:microsoft.com/office/officeart/2005/8/layout/hierarchy3"/>
    <dgm:cxn modelId="{E1DE5488-4149-47CB-8E0A-734552DB26BF}" srcId="{43B220B0-DDD2-4D37-9054-CDD834DE9DE1}" destId="{D1A48BB6-F173-4BB4-A8CF-8301D8639F7E}" srcOrd="1" destOrd="0" parTransId="{77E06337-D312-45FD-88AE-6C2891D6FE24}" sibTransId="{4C082293-CCE8-40DC-8BAD-D62274797A19}"/>
    <dgm:cxn modelId="{539E0F71-0C84-442A-A355-C8E60B05D722}" srcId="{43B220B0-DDD2-4D37-9054-CDD834DE9DE1}" destId="{6D2AC706-42CA-4290-BF7F-5C18022C8B1B}" srcOrd="0" destOrd="0" parTransId="{F5B862E2-2DE8-43E6-A7F1-2516774FD4E0}" sibTransId="{842B4BAB-E905-4430-A289-4D2A9A0C7698}"/>
    <dgm:cxn modelId="{822B4B51-4BC1-42A0-83CB-468CAD56FA4D}" type="presOf" srcId="{3E548001-C84B-41F7-A3BD-B09A82B67AF0}" destId="{7AF9F01F-E665-4B2C-A4AF-A4C7105253DE}" srcOrd="0" destOrd="0" presId="urn:microsoft.com/office/officeart/2005/8/layout/hierarchy3"/>
    <dgm:cxn modelId="{C1280A52-E7BB-4D2C-BFC9-A2705B378DD8}" srcId="{D1A48BB6-F173-4BB4-A8CF-8301D8639F7E}" destId="{C18BEF3B-2FB1-4E8D-979F-CD2DF4726B77}" srcOrd="1" destOrd="0" parTransId="{6158C4FF-3FBE-4D8F-A151-E82FCF598586}" sibTransId="{0881F844-27A4-4513-9B49-51774C252047}"/>
    <dgm:cxn modelId="{89F7E18B-93D8-40CD-B679-35CDA63B2A16}" type="presOf" srcId="{C18BEF3B-2FB1-4E8D-979F-CD2DF4726B77}" destId="{BBE553DC-687A-4BAD-B2B0-62EF9ADA14BF}" srcOrd="0" destOrd="0" presId="urn:microsoft.com/office/officeart/2005/8/layout/hierarchy3"/>
    <dgm:cxn modelId="{68B04B44-0794-40C7-B6FF-796CDC6277EE}" type="presOf" srcId="{3A9BC80F-4724-4A45-8AF1-A9C5E7D59699}" destId="{F23C61BE-54F8-4A5C-9EAC-C92B4C9B881E}" srcOrd="0" destOrd="0" presId="urn:microsoft.com/office/officeart/2005/8/layout/hierarchy3"/>
    <dgm:cxn modelId="{D9B73678-5973-47E3-AA25-D5F204128B65}" type="presOf" srcId="{D70B1869-CEEA-4618-8D73-110BDF1212A5}" destId="{C5928FD4-A695-4F00-9626-62DFCCC5F7C5}" srcOrd="0" destOrd="0" presId="urn:microsoft.com/office/officeart/2005/8/layout/hierarchy3"/>
    <dgm:cxn modelId="{00BAF989-405F-48F8-949D-BF1427C25F18}" type="presOf" srcId="{D1A48BB6-F173-4BB4-A8CF-8301D8639F7E}" destId="{E39887EC-D133-48D5-8355-E79D1CA6FEFC}" srcOrd="1" destOrd="0" presId="urn:microsoft.com/office/officeart/2005/8/layout/hierarchy3"/>
    <dgm:cxn modelId="{F5D1D973-DA42-40C9-889A-035873D07761}" type="presOf" srcId="{2D4A33DE-4C36-45A4-9453-447EC709D002}" destId="{C4B5CD76-7928-427C-A4FF-5804EF51A9BB}" srcOrd="0" destOrd="0" presId="urn:microsoft.com/office/officeart/2005/8/layout/hierarchy3"/>
    <dgm:cxn modelId="{042FF918-D7B4-424C-B777-E188A8356754}" type="presOf" srcId="{DC17604B-9484-49B3-A78E-18807EBAA6C5}" destId="{C57DC9C7-20DE-4253-ABB9-3475C3D0AB0B}" srcOrd="0" destOrd="0" presId="urn:microsoft.com/office/officeart/2005/8/layout/hierarchy3"/>
    <dgm:cxn modelId="{0714DFCF-D828-4FEC-B93A-AB403BA57B2C}" type="presOf" srcId="{CA644A91-48F9-47C7-94FF-94AA32E9BD3C}" destId="{A3BDCC61-6B42-44C3-9E84-1B6FC8279FE9}" srcOrd="0" destOrd="0" presId="urn:microsoft.com/office/officeart/2005/8/layout/hierarchy3"/>
    <dgm:cxn modelId="{33132CAB-1F71-4248-ABAB-B9CB7CAB7533}" type="presOf" srcId="{5DB51201-9695-4E47-84A3-62B77C696FCA}" destId="{9FB29D67-FEF0-4028-BA19-FABCD42FDFC4}" srcOrd="0" destOrd="0" presId="urn:microsoft.com/office/officeart/2005/8/layout/hierarchy3"/>
    <dgm:cxn modelId="{8310D51D-11A8-46F0-AB5B-D3FA6B682A7E}" srcId="{6D2AC706-42CA-4290-BF7F-5C18022C8B1B}" destId="{5DB51201-9695-4E47-84A3-62B77C696FCA}" srcOrd="0" destOrd="0" parTransId="{3A9BC80F-4724-4A45-8AF1-A9C5E7D59699}" sibTransId="{76F118FB-1406-4A31-9063-2B26172E0DBD}"/>
    <dgm:cxn modelId="{16E12ABE-6BF0-4C35-8F01-35D3C8F7F596}" srcId="{6D2AC706-42CA-4290-BF7F-5C18022C8B1B}" destId="{2D4A33DE-4C36-45A4-9453-447EC709D002}" srcOrd="1" destOrd="0" parTransId="{D70B1869-CEEA-4618-8D73-110BDF1212A5}" sibTransId="{A39104F8-65BC-402A-9FC7-6292191C2DF5}"/>
    <dgm:cxn modelId="{77E0C923-DCF3-4169-8576-2708D11D0296}" type="presOf" srcId="{43B220B0-DDD2-4D37-9054-CDD834DE9DE1}" destId="{6C0462E1-8726-4A6C-A9D5-31475592987F}" srcOrd="0" destOrd="0" presId="urn:microsoft.com/office/officeart/2005/8/layout/hierarchy3"/>
    <dgm:cxn modelId="{F54CDDA7-AA0B-4966-B07C-40407B8153FF}" type="presParOf" srcId="{6C0462E1-8726-4A6C-A9D5-31475592987F}" destId="{E8C00DCA-7D1D-4B7E-BC94-F39E71173406}" srcOrd="0" destOrd="0" presId="urn:microsoft.com/office/officeart/2005/8/layout/hierarchy3"/>
    <dgm:cxn modelId="{EF331876-D606-4565-B9A1-402CEC65B8E3}" type="presParOf" srcId="{E8C00DCA-7D1D-4B7E-BC94-F39E71173406}" destId="{F0BEE0DD-F9EC-43C3-960F-1D464C727912}" srcOrd="0" destOrd="0" presId="urn:microsoft.com/office/officeart/2005/8/layout/hierarchy3"/>
    <dgm:cxn modelId="{E2728EAD-5246-47BC-8B49-9EDBFB1ED426}" type="presParOf" srcId="{F0BEE0DD-F9EC-43C3-960F-1D464C727912}" destId="{8B1103D7-D7B6-4B45-9902-72FC1D80B7E5}" srcOrd="0" destOrd="0" presId="urn:microsoft.com/office/officeart/2005/8/layout/hierarchy3"/>
    <dgm:cxn modelId="{93BC4D57-1036-4D5B-86D5-34353F9B8066}" type="presParOf" srcId="{F0BEE0DD-F9EC-43C3-960F-1D464C727912}" destId="{896C3F01-78D8-4D61-AC26-216F02CAF2CA}" srcOrd="1" destOrd="0" presId="urn:microsoft.com/office/officeart/2005/8/layout/hierarchy3"/>
    <dgm:cxn modelId="{B7F18AE0-70DA-4A1B-8D0F-0DE07AB4BAAA}" type="presParOf" srcId="{E8C00DCA-7D1D-4B7E-BC94-F39E71173406}" destId="{C7F377EF-ECD7-4D78-84F0-5DCE2CB9B9B9}" srcOrd="1" destOrd="0" presId="urn:microsoft.com/office/officeart/2005/8/layout/hierarchy3"/>
    <dgm:cxn modelId="{9859C3E8-74C5-4165-B98D-4C3CFA27A233}" type="presParOf" srcId="{C7F377EF-ECD7-4D78-84F0-5DCE2CB9B9B9}" destId="{F23C61BE-54F8-4A5C-9EAC-C92B4C9B881E}" srcOrd="0" destOrd="0" presId="urn:microsoft.com/office/officeart/2005/8/layout/hierarchy3"/>
    <dgm:cxn modelId="{E547FCB4-AFB7-4C2A-873A-43ECE0FFF902}" type="presParOf" srcId="{C7F377EF-ECD7-4D78-84F0-5DCE2CB9B9B9}" destId="{9FB29D67-FEF0-4028-BA19-FABCD42FDFC4}" srcOrd="1" destOrd="0" presId="urn:microsoft.com/office/officeart/2005/8/layout/hierarchy3"/>
    <dgm:cxn modelId="{D4120F90-A421-4579-B33C-DD6CADEE263A}" type="presParOf" srcId="{C7F377EF-ECD7-4D78-84F0-5DCE2CB9B9B9}" destId="{C5928FD4-A695-4F00-9626-62DFCCC5F7C5}" srcOrd="2" destOrd="0" presId="urn:microsoft.com/office/officeart/2005/8/layout/hierarchy3"/>
    <dgm:cxn modelId="{FCA320BC-72A4-444F-89EC-BBF32A6D80A6}" type="presParOf" srcId="{C7F377EF-ECD7-4D78-84F0-5DCE2CB9B9B9}" destId="{C4B5CD76-7928-427C-A4FF-5804EF51A9BB}" srcOrd="3" destOrd="0" presId="urn:microsoft.com/office/officeart/2005/8/layout/hierarchy3"/>
    <dgm:cxn modelId="{608541ED-5078-4DDE-B4EB-1DA0C9467CB1}" type="presParOf" srcId="{6C0462E1-8726-4A6C-A9D5-31475592987F}" destId="{45471F03-12AE-4F0B-96C7-BD2E8E5A70D5}" srcOrd="1" destOrd="0" presId="urn:microsoft.com/office/officeart/2005/8/layout/hierarchy3"/>
    <dgm:cxn modelId="{02BD0780-5EC6-485E-8885-097942ED5B02}" type="presParOf" srcId="{45471F03-12AE-4F0B-96C7-BD2E8E5A70D5}" destId="{21152F9D-63F9-4226-AE84-611BB5F0014F}" srcOrd="0" destOrd="0" presId="urn:microsoft.com/office/officeart/2005/8/layout/hierarchy3"/>
    <dgm:cxn modelId="{61B7914B-236E-4925-A919-4D488F5F8402}" type="presParOf" srcId="{21152F9D-63F9-4226-AE84-611BB5F0014F}" destId="{FABD1228-E885-4107-B984-21F609C975E5}" srcOrd="0" destOrd="0" presId="urn:microsoft.com/office/officeart/2005/8/layout/hierarchy3"/>
    <dgm:cxn modelId="{53E9347A-78DA-4FC5-96A6-59087AD08759}" type="presParOf" srcId="{21152F9D-63F9-4226-AE84-611BB5F0014F}" destId="{E39887EC-D133-48D5-8355-E79D1CA6FEFC}" srcOrd="1" destOrd="0" presId="urn:microsoft.com/office/officeart/2005/8/layout/hierarchy3"/>
    <dgm:cxn modelId="{49780BEC-482E-4118-91C1-980098B81DD4}" type="presParOf" srcId="{45471F03-12AE-4F0B-96C7-BD2E8E5A70D5}" destId="{7693D2D0-3D9D-4D8F-972D-BD4BEE4882AE}" srcOrd="1" destOrd="0" presId="urn:microsoft.com/office/officeart/2005/8/layout/hierarchy3"/>
    <dgm:cxn modelId="{54F31C28-7140-4D43-AAB1-A603B46564D0}" type="presParOf" srcId="{7693D2D0-3D9D-4D8F-972D-BD4BEE4882AE}" destId="{A3BDCC61-6B42-44C3-9E84-1B6FC8279FE9}" srcOrd="0" destOrd="0" presId="urn:microsoft.com/office/officeart/2005/8/layout/hierarchy3"/>
    <dgm:cxn modelId="{FD932EA3-645F-4756-9055-E8B3E2B2B34D}" type="presParOf" srcId="{7693D2D0-3D9D-4D8F-972D-BD4BEE4882AE}" destId="{C57DC9C7-20DE-4253-ABB9-3475C3D0AB0B}" srcOrd="1" destOrd="0" presId="urn:microsoft.com/office/officeart/2005/8/layout/hierarchy3"/>
    <dgm:cxn modelId="{706F5A59-BEEE-43C4-BE78-F12F2A60661E}" type="presParOf" srcId="{7693D2D0-3D9D-4D8F-972D-BD4BEE4882AE}" destId="{1CCBCB3A-26AC-44A5-83CD-09FB77E6C647}" srcOrd="2" destOrd="0" presId="urn:microsoft.com/office/officeart/2005/8/layout/hierarchy3"/>
    <dgm:cxn modelId="{6184D603-0FE9-4755-9CC4-A5FAD70D2D15}" type="presParOf" srcId="{7693D2D0-3D9D-4D8F-972D-BD4BEE4882AE}" destId="{BBE553DC-687A-4BAD-B2B0-62EF9ADA14BF}" srcOrd="3" destOrd="0" presId="urn:microsoft.com/office/officeart/2005/8/layout/hierarchy3"/>
    <dgm:cxn modelId="{2F026E85-9B6B-4CBE-B4E6-3943A421C739}" type="presParOf" srcId="{7693D2D0-3D9D-4D8F-972D-BD4BEE4882AE}" destId="{7AF9F01F-E665-4B2C-A4AF-A4C7105253DE}" srcOrd="4" destOrd="0" presId="urn:microsoft.com/office/officeart/2005/8/layout/hierarchy3"/>
    <dgm:cxn modelId="{9CF02F47-EFE0-4930-AD7D-C4FF2F7BD0C3}" type="presParOf" srcId="{7693D2D0-3D9D-4D8F-972D-BD4BEE4882AE}" destId="{634F7A5A-851A-44CF-BC6A-CF41E7E9FCA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5039-DCAB-4A45-83D3-781A5C4F243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4E3A-2A5F-41BA-A99E-638648416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53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03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9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19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4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00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0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0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25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3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02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2330-7F10-48CA-AE7C-986A65E7D758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0025-D727-476D-ABFD-D87417F2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1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43.jpeg"/><Relationship Id="rId5" Type="http://schemas.openxmlformats.org/officeDocument/2006/relationships/image" Target="../media/image46.jpeg"/><Relationship Id="rId10" Type="http://schemas.openxmlformats.org/officeDocument/2006/relationships/slide" Target="slide9.xml"/><Relationship Id="rId4" Type="http://schemas.openxmlformats.org/officeDocument/2006/relationships/image" Target="../media/image4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slide" Target="slide9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3.jpeg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2.jpe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4" Type="http://schemas.openxmlformats.org/officeDocument/2006/relationships/image" Target="../media/image53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36.jpeg"/><Relationship Id="rId4" Type="http://schemas.openxmlformats.org/officeDocument/2006/relationships/image" Target="../media/image63.jpeg"/><Relationship Id="rId9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hyperlink" Target="https://vk.com/odkk94" TargetMode="External"/><Relationship Id="rId1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70.jpeg"/><Relationship Id="rId12" Type="http://schemas.openxmlformats.org/officeDocument/2006/relationships/hyperlink" Target="https://vk.com/video-120547512_456253748" TargetMode="External"/><Relationship Id="rId17" Type="http://schemas.openxmlformats.org/officeDocument/2006/relationships/slide" Target="slide7.xml"/><Relationship Id="rId2" Type="http://schemas.openxmlformats.org/officeDocument/2006/relationships/image" Target="../media/image4.png"/><Relationship Id="rId16" Type="http://schemas.openxmlformats.org/officeDocument/2006/relationships/hyperlink" Target="https://disk.yandex.ru/d/fb2cGOXTj-439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hyperlink" Target="https://disk.yandex.ru/d/_KBglvg4LEvYOw" TargetMode="External"/><Relationship Id="rId15" Type="http://schemas.openxmlformats.org/officeDocument/2006/relationships/hyperlink" Target="https://vk.com/cdod42" TargetMode="External"/><Relationship Id="rId10" Type="http://schemas.openxmlformats.org/officeDocument/2006/relationships/image" Target="../media/image73.jpeg"/><Relationship Id="rId4" Type="http://schemas.openxmlformats.org/officeDocument/2006/relationships/image" Target="../media/image68.jpeg"/><Relationship Id="rId9" Type="http://schemas.openxmlformats.org/officeDocument/2006/relationships/image" Target="../media/image72.jpeg"/><Relationship Id="rId1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0.xml"/><Relationship Id="rId18" Type="http://schemas.openxmlformats.org/officeDocument/2006/relationships/image" Target="../media/image34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12" Type="http://schemas.openxmlformats.org/officeDocument/2006/relationships/slide" Target="slide19.xml"/><Relationship Id="rId17" Type="http://schemas.openxmlformats.org/officeDocument/2006/relationships/hyperlink" Target="https://disk.yandex.ru/i/BCpFYCFPBVrAIw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hyperlink" Target="https://disk.yandex.ru/i/c_JtRRaspsNZ6A" TargetMode="External"/><Relationship Id="rId5" Type="http://schemas.microsoft.com/office/2007/relationships/hdphoto" Target="../media/hdphoto2.wdp"/><Relationship Id="rId15" Type="http://schemas.openxmlformats.org/officeDocument/2006/relationships/hyperlink" Target="https://disk.yandex.ru/d/BZkUmUTRPavplA" TargetMode="External"/><Relationship Id="rId10" Type="http://schemas.openxmlformats.org/officeDocument/2006/relationships/slide" Target="slide15.xml"/><Relationship Id="rId4" Type="http://schemas.openxmlformats.org/officeDocument/2006/relationships/image" Target="../media/image30.png"/><Relationship Id="rId9" Type="http://schemas.openxmlformats.org/officeDocument/2006/relationships/hyperlink" Target="https://disk.yandex.ru/d/cIRltchqCOYcIQ" TargetMode="External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ummercamps.ru/wp-content/uploads/documents/document__metodicheskie-rekomendacii-po-proektirovaniyu-obscherazvivayuschih-program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isk.yandex.ru/i/akJd-lUn_tibG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-ob-obrazovanii.ru/" TargetMode="External"/><Relationship Id="rId5" Type="http://schemas.openxmlformats.org/officeDocument/2006/relationships/image" Target="../media/image35.jpeg"/><Relationship Id="rId10" Type="http://schemas.openxmlformats.org/officeDocument/2006/relationships/image" Target="../media/image36.jpeg"/><Relationship Id="rId4" Type="http://schemas.openxmlformats.org/officeDocument/2006/relationships/hyperlink" Target="https://disk.yandex.ru/i/BQSx6l_HLR2LCw" TargetMode="Externa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slide" Target="slide13.xml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image" Target="../media/image31.jpeg"/><Relationship Id="rId2" Type="http://schemas.openxmlformats.org/officeDocument/2006/relationships/image" Target="../media/image4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slide" Target="slide12.xml"/><Relationship Id="rId5" Type="http://schemas.openxmlformats.org/officeDocument/2006/relationships/hyperlink" Target="https://disk.yandex.ru/i/VBZgZZmBjhDhKw" TargetMode="External"/><Relationship Id="rId1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image" Target="../media/image38.png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8470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2" y="442857"/>
            <a:ext cx="893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34266" y="6434548"/>
            <a:ext cx="1692696" cy="43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sz="1600" dirty="0" smtClean="0">
                <a:solidFill>
                  <a:prstClr val="white"/>
                </a:solidFill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Кемерово, 2025</a:t>
            </a:r>
            <a:endParaRPr lang="ru-RU" sz="1600" dirty="0">
              <a:solidFill>
                <a:prstClr val="white"/>
              </a:solidFill>
              <a:latin typeface="Bahnschrift Condensed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129424" y="1611210"/>
            <a:ext cx="7293665" cy="3101660"/>
            <a:chOff x="903044" y="1166800"/>
            <a:chExt cx="7293665" cy="3101660"/>
          </a:xfrm>
        </p:grpSpPr>
        <p:sp>
          <p:nvSpPr>
            <p:cNvPr id="11" name="Стрелка влево 10"/>
            <p:cNvSpPr/>
            <p:nvPr/>
          </p:nvSpPr>
          <p:spPr>
            <a:xfrm rot="13517816">
              <a:off x="1966033" y="3117676"/>
              <a:ext cx="1613978" cy="687589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903044" y="1166800"/>
              <a:ext cx="2291965" cy="1833572"/>
            </a:xfrm>
            <a:custGeom>
              <a:avLst/>
              <a:gdLst>
                <a:gd name="connsiteX0" fmla="*/ 0 w 2291965"/>
                <a:gd name="connsiteY0" fmla="*/ 183357 h 1833572"/>
                <a:gd name="connsiteX1" fmla="*/ 53704 w 2291965"/>
                <a:gd name="connsiteY1" fmla="*/ 53704 h 1833572"/>
                <a:gd name="connsiteX2" fmla="*/ 183357 w 2291965"/>
                <a:gd name="connsiteY2" fmla="*/ 0 h 1833572"/>
                <a:gd name="connsiteX3" fmla="*/ 2108608 w 2291965"/>
                <a:gd name="connsiteY3" fmla="*/ 0 h 1833572"/>
                <a:gd name="connsiteX4" fmla="*/ 2238261 w 2291965"/>
                <a:gd name="connsiteY4" fmla="*/ 53704 h 1833572"/>
                <a:gd name="connsiteX5" fmla="*/ 2291965 w 2291965"/>
                <a:gd name="connsiteY5" fmla="*/ 183357 h 1833572"/>
                <a:gd name="connsiteX6" fmla="*/ 2291965 w 2291965"/>
                <a:gd name="connsiteY6" fmla="*/ 1650215 h 1833572"/>
                <a:gd name="connsiteX7" fmla="*/ 2238261 w 2291965"/>
                <a:gd name="connsiteY7" fmla="*/ 1779868 h 1833572"/>
                <a:gd name="connsiteX8" fmla="*/ 2108608 w 2291965"/>
                <a:gd name="connsiteY8" fmla="*/ 1833572 h 1833572"/>
                <a:gd name="connsiteX9" fmla="*/ 183357 w 2291965"/>
                <a:gd name="connsiteY9" fmla="*/ 1833572 h 1833572"/>
                <a:gd name="connsiteX10" fmla="*/ 53704 w 2291965"/>
                <a:gd name="connsiteY10" fmla="*/ 1779868 h 1833572"/>
                <a:gd name="connsiteX11" fmla="*/ 0 w 2291965"/>
                <a:gd name="connsiteY11" fmla="*/ 1650215 h 1833572"/>
                <a:gd name="connsiteX12" fmla="*/ 0 w 2291965"/>
                <a:gd name="connsiteY12" fmla="*/ 183357 h 18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1965" h="1833572">
                  <a:moveTo>
                    <a:pt x="0" y="183357"/>
                  </a:moveTo>
                  <a:cubicBezTo>
                    <a:pt x="0" y="134728"/>
                    <a:pt x="19318" y="88090"/>
                    <a:pt x="53704" y="53704"/>
                  </a:cubicBezTo>
                  <a:cubicBezTo>
                    <a:pt x="88090" y="19318"/>
                    <a:pt x="134728" y="0"/>
                    <a:pt x="183357" y="0"/>
                  </a:cubicBezTo>
                  <a:lnTo>
                    <a:pt x="2108608" y="0"/>
                  </a:lnTo>
                  <a:cubicBezTo>
                    <a:pt x="2157237" y="0"/>
                    <a:pt x="2203875" y="19318"/>
                    <a:pt x="2238261" y="53704"/>
                  </a:cubicBezTo>
                  <a:cubicBezTo>
                    <a:pt x="2272647" y="88090"/>
                    <a:pt x="2291965" y="134728"/>
                    <a:pt x="2291965" y="183357"/>
                  </a:cubicBezTo>
                  <a:lnTo>
                    <a:pt x="2291965" y="1650215"/>
                  </a:lnTo>
                  <a:cubicBezTo>
                    <a:pt x="2291965" y="1698844"/>
                    <a:pt x="2272647" y="1745482"/>
                    <a:pt x="2238261" y="1779868"/>
                  </a:cubicBezTo>
                  <a:cubicBezTo>
                    <a:pt x="2203875" y="1814254"/>
                    <a:pt x="2157237" y="1833572"/>
                    <a:pt x="2108608" y="1833572"/>
                  </a:cubicBezTo>
                  <a:lnTo>
                    <a:pt x="183357" y="1833572"/>
                  </a:lnTo>
                  <a:cubicBezTo>
                    <a:pt x="134728" y="1833572"/>
                    <a:pt x="88090" y="1814254"/>
                    <a:pt x="53704" y="1779868"/>
                  </a:cubicBezTo>
                  <a:cubicBezTo>
                    <a:pt x="19318" y="1745482"/>
                    <a:pt x="0" y="1698844"/>
                    <a:pt x="0" y="1650215"/>
                  </a:cubicBezTo>
                  <a:lnTo>
                    <a:pt x="0" y="18335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03" tIns="91803" rIns="91803" bIns="9180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технологии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/>
                <a:t>технология формирования творческих способностей и профессиональных умений в области ИЗО и дизайна костюма</a:t>
              </a:r>
            </a:p>
          </p:txBody>
        </p:sp>
        <p:sp>
          <p:nvSpPr>
            <p:cNvPr id="13" name="Стрелка влево 12"/>
            <p:cNvSpPr/>
            <p:nvPr/>
          </p:nvSpPr>
          <p:spPr>
            <a:xfrm rot="16200000">
              <a:off x="3619017" y="2697164"/>
              <a:ext cx="1943933" cy="687589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403894" y="1166800"/>
              <a:ext cx="2291965" cy="1833572"/>
            </a:xfrm>
            <a:custGeom>
              <a:avLst/>
              <a:gdLst>
                <a:gd name="connsiteX0" fmla="*/ 0 w 2291965"/>
                <a:gd name="connsiteY0" fmla="*/ 183357 h 1833572"/>
                <a:gd name="connsiteX1" fmla="*/ 53704 w 2291965"/>
                <a:gd name="connsiteY1" fmla="*/ 53704 h 1833572"/>
                <a:gd name="connsiteX2" fmla="*/ 183357 w 2291965"/>
                <a:gd name="connsiteY2" fmla="*/ 0 h 1833572"/>
                <a:gd name="connsiteX3" fmla="*/ 2108608 w 2291965"/>
                <a:gd name="connsiteY3" fmla="*/ 0 h 1833572"/>
                <a:gd name="connsiteX4" fmla="*/ 2238261 w 2291965"/>
                <a:gd name="connsiteY4" fmla="*/ 53704 h 1833572"/>
                <a:gd name="connsiteX5" fmla="*/ 2291965 w 2291965"/>
                <a:gd name="connsiteY5" fmla="*/ 183357 h 1833572"/>
                <a:gd name="connsiteX6" fmla="*/ 2291965 w 2291965"/>
                <a:gd name="connsiteY6" fmla="*/ 1650215 h 1833572"/>
                <a:gd name="connsiteX7" fmla="*/ 2238261 w 2291965"/>
                <a:gd name="connsiteY7" fmla="*/ 1779868 h 1833572"/>
                <a:gd name="connsiteX8" fmla="*/ 2108608 w 2291965"/>
                <a:gd name="connsiteY8" fmla="*/ 1833572 h 1833572"/>
                <a:gd name="connsiteX9" fmla="*/ 183357 w 2291965"/>
                <a:gd name="connsiteY9" fmla="*/ 1833572 h 1833572"/>
                <a:gd name="connsiteX10" fmla="*/ 53704 w 2291965"/>
                <a:gd name="connsiteY10" fmla="*/ 1779868 h 1833572"/>
                <a:gd name="connsiteX11" fmla="*/ 0 w 2291965"/>
                <a:gd name="connsiteY11" fmla="*/ 1650215 h 1833572"/>
                <a:gd name="connsiteX12" fmla="*/ 0 w 2291965"/>
                <a:gd name="connsiteY12" fmla="*/ 183357 h 18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1965" h="1833572">
                  <a:moveTo>
                    <a:pt x="0" y="183357"/>
                  </a:moveTo>
                  <a:cubicBezTo>
                    <a:pt x="0" y="134728"/>
                    <a:pt x="19318" y="88090"/>
                    <a:pt x="53704" y="53704"/>
                  </a:cubicBezTo>
                  <a:cubicBezTo>
                    <a:pt x="88090" y="19318"/>
                    <a:pt x="134728" y="0"/>
                    <a:pt x="183357" y="0"/>
                  </a:cubicBezTo>
                  <a:lnTo>
                    <a:pt x="2108608" y="0"/>
                  </a:lnTo>
                  <a:cubicBezTo>
                    <a:pt x="2157237" y="0"/>
                    <a:pt x="2203875" y="19318"/>
                    <a:pt x="2238261" y="53704"/>
                  </a:cubicBezTo>
                  <a:cubicBezTo>
                    <a:pt x="2272647" y="88090"/>
                    <a:pt x="2291965" y="134728"/>
                    <a:pt x="2291965" y="183357"/>
                  </a:cubicBezTo>
                  <a:lnTo>
                    <a:pt x="2291965" y="1650215"/>
                  </a:lnTo>
                  <a:cubicBezTo>
                    <a:pt x="2291965" y="1698844"/>
                    <a:pt x="2272647" y="1745482"/>
                    <a:pt x="2238261" y="1779868"/>
                  </a:cubicBezTo>
                  <a:cubicBezTo>
                    <a:pt x="2203875" y="1814254"/>
                    <a:pt x="2157237" y="1833572"/>
                    <a:pt x="2108608" y="1833572"/>
                  </a:cubicBezTo>
                  <a:lnTo>
                    <a:pt x="183357" y="1833572"/>
                  </a:lnTo>
                  <a:cubicBezTo>
                    <a:pt x="134728" y="1833572"/>
                    <a:pt x="88090" y="1814254"/>
                    <a:pt x="53704" y="1779868"/>
                  </a:cubicBezTo>
                  <a:cubicBezTo>
                    <a:pt x="19318" y="1745482"/>
                    <a:pt x="0" y="1698844"/>
                    <a:pt x="0" y="1650215"/>
                  </a:cubicBezTo>
                  <a:lnTo>
                    <a:pt x="0" y="18335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03" tIns="91803" rIns="91803" bIns="9180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организации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Комплексно-тематический принцип построения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 rot="18416610">
              <a:off x="5483943" y="3054469"/>
              <a:ext cx="1613978" cy="687589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904744" y="1171812"/>
              <a:ext cx="2291965" cy="1833572"/>
            </a:xfrm>
            <a:custGeom>
              <a:avLst/>
              <a:gdLst>
                <a:gd name="connsiteX0" fmla="*/ 0 w 2291965"/>
                <a:gd name="connsiteY0" fmla="*/ 183357 h 1833572"/>
                <a:gd name="connsiteX1" fmla="*/ 53704 w 2291965"/>
                <a:gd name="connsiteY1" fmla="*/ 53704 h 1833572"/>
                <a:gd name="connsiteX2" fmla="*/ 183357 w 2291965"/>
                <a:gd name="connsiteY2" fmla="*/ 0 h 1833572"/>
                <a:gd name="connsiteX3" fmla="*/ 2108608 w 2291965"/>
                <a:gd name="connsiteY3" fmla="*/ 0 h 1833572"/>
                <a:gd name="connsiteX4" fmla="*/ 2238261 w 2291965"/>
                <a:gd name="connsiteY4" fmla="*/ 53704 h 1833572"/>
                <a:gd name="connsiteX5" fmla="*/ 2291965 w 2291965"/>
                <a:gd name="connsiteY5" fmla="*/ 183357 h 1833572"/>
                <a:gd name="connsiteX6" fmla="*/ 2291965 w 2291965"/>
                <a:gd name="connsiteY6" fmla="*/ 1650215 h 1833572"/>
                <a:gd name="connsiteX7" fmla="*/ 2238261 w 2291965"/>
                <a:gd name="connsiteY7" fmla="*/ 1779868 h 1833572"/>
                <a:gd name="connsiteX8" fmla="*/ 2108608 w 2291965"/>
                <a:gd name="connsiteY8" fmla="*/ 1833572 h 1833572"/>
                <a:gd name="connsiteX9" fmla="*/ 183357 w 2291965"/>
                <a:gd name="connsiteY9" fmla="*/ 1833572 h 1833572"/>
                <a:gd name="connsiteX10" fmla="*/ 53704 w 2291965"/>
                <a:gd name="connsiteY10" fmla="*/ 1779868 h 1833572"/>
                <a:gd name="connsiteX11" fmla="*/ 0 w 2291965"/>
                <a:gd name="connsiteY11" fmla="*/ 1650215 h 1833572"/>
                <a:gd name="connsiteX12" fmla="*/ 0 w 2291965"/>
                <a:gd name="connsiteY12" fmla="*/ 183357 h 18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1965" h="1833572">
                  <a:moveTo>
                    <a:pt x="0" y="183357"/>
                  </a:moveTo>
                  <a:cubicBezTo>
                    <a:pt x="0" y="134728"/>
                    <a:pt x="19318" y="88090"/>
                    <a:pt x="53704" y="53704"/>
                  </a:cubicBezTo>
                  <a:cubicBezTo>
                    <a:pt x="88090" y="19318"/>
                    <a:pt x="134728" y="0"/>
                    <a:pt x="183357" y="0"/>
                  </a:cubicBezTo>
                  <a:lnTo>
                    <a:pt x="2108608" y="0"/>
                  </a:lnTo>
                  <a:cubicBezTo>
                    <a:pt x="2157237" y="0"/>
                    <a:pt x="2203875" y="19318"/>
                    <a:pt x="2238261" y="53704"/>
                  </a:cubicBezTo>
                  <a:cubicBezTo>
                    <a:pt x="2272647" y="88090"/>
                    <a:pt x="2291965" y="134728"/>
                    <a:pt x="2291965" y="183357"/>
                  </a:cubicBezTo>
                  <a:lnTo>
                    <a:pt x="2291965" y="1650215"/>
                  </a:lnTo>
                  <a:cubicBezTo>
                    <a:pt x="2291965" y="1698844"/>
                    <a:pt x="2272647" y="1745482"/>
                    <a:pt x="2238261" y="1779868"/>
                  </a:cubicBezTo>
                  <a:cubicBezTo>
                    <a:pt x="2203875" y="1814254"/>
                    <a:pt x="2157237" y="1833572"/>
                    <a:pt x="2108608" y="1833572"/>
                  </a:cubicBezTo>
                  <a:lnTo>
                    <a:pt x="183357" y="1833572"/>
                  </a:lnTo>
                  <a:cubicBezTo>
                    <a:pt x="134728" y="1833572"/>
                    <a:pt x="88090" y="1814254"/>
                    <a:pt x="53704" y="1779868"/>
                  </a:cubicBezTo>
                  <a:cubicBezTo>
                    <a:pt x="19318" y="1745482"/>
                    <a:pt x="0" y="1698844"/>
                    <a:pt x="0" y="1650215"/>
                  </a:cubicBezTo>
                  <a:lnTo>
                    <a:pt x="0" y="18335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03" tIns="91803" rIns="91803" bIns="9180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содержании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3 ступени изучения материала, региональный компонент</a:t>
              </a:r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50308DC1-EAF0-49E1-B777-6531DD40309F}"/>
              </a:ext>
            </a:extLst>
          </p:cNvPr>
          <p:cNvSpPr/>
          <p:nvPr/>
        </p:nvSpPr>
        <p:spPr>
          <a:xfrm>
            <a:off x="2164239" y="4684832"/>
            <a:ext cx="5224033" cy="147915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Инновационность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образовательной деятельности педагога 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18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19" name="Рисунок 18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778" b="97556" l="7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4941168"/>
            <a:ext cx="1850500" cy="1738882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333" y="144476"/>
            <a:ext cx="376360" cy="37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CA93A3-79B4-4768-A41F-C2E2A1AD2CAA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E576D34-4C4F-4793-B8AB-D7F48395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2" y="1023392"/>
            <a:ext cx="9144000" cy="533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B6347BEB-F325-4F0D-9884-2F66A338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312" y="1805439"/>
            <a:ext cx="1924160" cy="2788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1DEF2483-3233-4E01-95EB-930E219D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3451"/>
            <a:ext cx="2000208" cy="27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1E42A3B5-1E5E-4B8F-AE6E-6837CA5B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575" y="1853749"/>
            <a:ext cx="2082017" cy="27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57415D37-1E0B-4CDC-99D5-EBC19113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0683"/>
            <a:ext cx="1810634" cy="27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A8013AC-C2FF-4BAA-B66F-44A1E2B7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20683"/>
            <a:ext cx="1827758" cy="278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19E7DF4-52A6-4298-A4A1-B4129CD4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245"/>
            <a:ext cx="1941540" cy="27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14" name="Рисунок 13" descr="эмблема в gif.gif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17" name="Рисунок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333" y="144476"/>
            <a:ext cx="376360" cy="3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5632" y="2646371"/>
            <a:ext cx="2286048" cy="8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Методы обучения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5632" y="3494506"/>
            <a:ext cx="2286048" cy="100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Форма организации образовательной деятельности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8FECB0E-B054-4995-AD55-BBBBF5082668}"/>
              </a:ext>
            </a:extLst>
          </p:cNvPr>
          <p:cNvSpPr/>
          <p:nvPr/>
        </p:nvSpPr>
        <p:spPr>
          <a:xfrm>
            <a:off x="2421680" y="1782275"/>
            <a:ext cx="6614816" cy="4116896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632" y="1782275"/>
            <a:ext cx="2286048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lvl="0" indent="-4763" algn="ctr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Содержание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06EE5DB4-ADBE-4F4F-9D34-A1AE1D59544A}"/>
              </a:ext>
            </a:extLst>
          </p:cNvPr>
          <p:cNvSpPr txBox="1">
            <a:spLocks/>
          </p:cNvSpPr>
          <p:nvPr/>
        </p:nvSpPr>
        <p:spPr>
          <a:xfrm>
            <a:off x="43817" y="1068009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ОБОСНОВАННОСТЬ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E7AE466-0FC5-4893-BB19-DC2223D2877B}"/>
              </a:ext>
            </a:extLst>
          </p:cNvPr>
          <p:cNvSpPr/>
          <p:nvPr/>
        </p:nvSpPr>
        <p:spPr>
          <a:xfrm>
            <a:off x="2421680" y="5899171"/>
            <a:ext cx="6614816" cy="834963"/>
          </a:xfrm>
          <a:prstGeom prst="roundRect">
            <a:avLst>
              <a:gd name="adj" fmla="val 1531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C59B665-4872-43F7-B226-F44CAD09BDA4}"/>
              </a:ext>
            </a:extLst>
          </p:cNvPr>
          <p:cNvSpPr txBox="1"/>
          <p:nvPr/>
        </p:nvSpPr>
        <p:spPr>
          <a:xfrm>
            <a:off x="5031063" y="1709840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Ступени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8A282A-D8EC-4FFF-96EC-F9BBE5F31DC1}"/>
              </a:ext>
            </a:extLst>
          </p:cNvPr>
          <p:cNvSpPr txBox="1"/>
          <p:nvPr/>
        </p:nvSpPr>
        <p:spPr>
          <a:xfrm>
            <a:off x="2411760" y="5949280"/>
            <a:ext cx="658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Региональный компонент</a:t>
            </a:r>
          </a:p>
          <a:p>
            <a:pPr algn="ctr"/>
            <a:r>
              <a:rPr lang="ru-RU" sz="2000" dirty="0"/>
              <a:t>национальной культуры малых коренных народов Сибири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DE64E326-E8C6-4ED0-B2AD-86B360B223E2}"/>
              </a:ext>
            </a:extLst>
          </p:cNvPr>
          <p:cNvSpPr/>
          <p:nvPr/>
        </p:nvSpPr>
        <p:spPr>
          <a:xfrm>
            <a:off x="2641420" y="3429000"/>
            <a:ext cx="2066212" cy="2360991"/>
          </a:xfrm>
          <a:prstGeom prst="roundRect">
            <a:avLst>
              <a:gd name="adj" fmla="val 7511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6398B0C5-90A0-4F4A-873C-5E3BF466D06C}"/>
              </a:ext>
            </a:extLst>
          </p:cNvPr>
          <p:cNvSpPr/>
          <p:nvPr/>
        </p:nvSpPr>
        <p:spPr>
          <a:xfrm>
            <a:off x="4707632" y="2999178"/>
            <a:ext cx="2093083" cy="2790814"/>
          </a:xfrm>
          <a:prstGeom prst="roundRect">
            <a:avLst>
              <a:gd name="adj" fmla="val 751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22B59DFD-2241-4DE2-AF81-69C255FEA1C7}"/>
              </a:ext>
            </a:extLst>
          </p:cNvPr>
          <p:cNvSpPr/>
          <p:nvPr/>
        </p:nvSpPr>
        <p:spPr>
          <a:xfrm>
            <a:off x="6824471" y="2485159"/>
            <a:ext cx="2055686" cy="3304832"/>
          </a:xfrm>
          <a:prstGeom prst="roundRect">
            <a:avLst>
              <a:gd name="adj" fmla="val 751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866B577-E052-40BD-A358-627774AB18E2}"/>
              </a:ext>
            </a:extLst>
          </p:cNvPr>
          <p:cNvSpPr/>
          <p:nvPr/>
        </p:nvSpPr>
        <p:spPr>
          <a:xfrm>
            <a:off x="2682029" y="2787751"/>
            <a:ext cx="185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1 ступень</a:t>
            </a:r>
            <a:endParaRPr lang="en-US" b="1" kern="0" dirty="0">
              <a:solidFill>
                <a:prstClr val="black"/>
              </a:solidFill>
            </a:endParaRPr>
          </a:p>
          <a:p>
            <a:pPr algn="ctr"/>
            <a:r>
              <a:rPr lang="ru-RU" kern="0" dirty="0">
                <a:solidFill>
                  <a:prstClr val="black"/>
                </a:solidFill>
              </a:rPr>
              <a:t>(1 год обучения)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4985F49-2D6B-4FF7-8230-CBD9FFB30BA5}"/>
              </a:ext>
            </a:extLst>
          </p:cNvPr>
          <p:cNvSpPr/>
          <p:nvPr/>
        </p:nvSpPr>
        <p:spPr>
          <a:xfrm>
            <a:off x="2612084" y="3532601"/>
            <a:ext cx="20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Костюм как произведение искусства</a:t>
            </a:r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7DBDFD6-563A-4588-8907-7E762F600621}"/>
              </a:ext>
            </a:extLst>
          </p:cNvPr>
          <p:cNvSpPr/>
          <p:nvPr/>
        </p:nvSpPr>
        <p:spPr>
          <a:xfrm>
            <a:off x="4716016" y="3110916"/>
            <a:ext cx="207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Костюм как выражение национальных традиций  </a:t>
            </a:r>
            <a:endParaRPr lang="ru-RU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EA14F52-A4A8-4480-B33C-48752A4978B6}"/>
              </a:ext>
            </a:extLst>
          </p:cNvPr>
          <p:cNvSpPr/>
          <p:nvPr/>
        </p:nvSpPr>
        <p:spPr>
          <a:xfrm>
            <a:off x="4792765" y="2352371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2 ступень </a:t>
            </a:r>
            <a:endParaRPr lang="en-US" b="1" kern="0" dirty="0">
              <a:solidFill>
                <a:prstClr val="black"/>
              </a:solidFill>
            </a:endParaRPr>
          </a:p>
          <a:p>
            <a:pPr algn="ctr"/>
            <a:r>
              <a:rPr lang="ru-RU" kern="0" dirty="0">
                <a:solidFill>
                  <a:prstClr val="black"/>
                </a:solidFill>
              </a:rPr>
              <a:t>(2 год обучения) 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BF8BD74-A227-45F3-8C3E-EBD16CCBA809}"/>
              </a:ext>
            </a:extLst>
          </p:cNvPr>
          <p:cNvSpPr/>
          <p:nvPr/>
        </p:nvSpPr>
        <p:spPr>
          <a:xfrm>
            <a:off x="7017146" y="1823361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prstClr val="black"/>
                </a:solidFill>
              </a:rPr>
              <a:t>3</a:t>
            </a:r>
            <a:r>
              <a:rPr lang="ru-RU" b="1" kern="0" dirty="0">
                <a:solidFill>
                  <a:prstClr val="black"/>
                </a:solidFill>
              </a:rPr>
              <a:t> ступень </a:t>
            </a:r>
            <a:endParaRPr lang="en-US" b="1" kern="0" dirty="0">
              <a:solidFill>
                <a:prstClr val="black"/>
              </a:solidFill>
            </a:endParaRPr>
          </a:p>
          <a:p>
            <a:pPr algn="ctr"/>
            <a:r>
              <a:rPr lang="ru-RU" kern="0" dirty="0">
                <a:solidFill>
                  <a:prstClr val="black"/>
                </a:solidFill>
              </a:rPr>
              <a:t>(</a:t>
            </a:r>
            <a:r>
              <a:rPr lang="en-US" kern="0" dirty="0">
                <a:solidFill>
                  <a:prstClr val="black"/>
                </a:solidFill>
              </a:rPr>
              <a:t>3</a:t>
            </a:r>
            <a:r>
              <a:rPr lang="ru-RU" kern="0" dirty="0">
                <a:solidFill>
                  <a:prstClr val="black"/>
                </a:solidFill>
              </a:rPr>
              <a:t> год обучения) 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0FD5D91-FFC9-40D4-AC1E-748EF761B930}"/>
              </a:ext>
            </a:extLst>
          </p:cNvPr>
          <p:cNvSpPr/>
          <p:nvPr/>
        </p:nvSpPr>
        <p:spPr>
          <a:xfrm>
            <a:off x="6896267" y="2567806"/>
            <a:ext cx="1996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</a:rPr>
              <a:t>Костюм как отражение мировой культуры</a:t>
            </a:r>
            <a:endParaRPr lang="ru-RU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4D32D08-9B1D-47F9-80DA-F32F48D386BB}"/>
              </a:ext>
            </a:extLst>
          </p:cNvPr>
          <p:cNvSpPr/>
          <p:nvPr/>
        </p:nvSpPr>
        <p:spPr>
          <a:xfrm>
            <a:off x="2627240" y="4602999"/>
            <a:ext cx="2088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indent="261938" algn="ctr">
              <a:defRPr/>
            </a:pPr>
            <a:r>
              <a:rPr lang="ru-RU" sz="1400" kern="0" dirty="0">
                <a:solidFill>
                  <a:prstClr val="black"/>
                </a:solidFill>
              </a:rPr>
              <a:t>Задача – формирование интереса к профессии модельера или дизайнера одежды.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1A32398-DB25-42C2-9F18-7B8C0F5C24A0}"/>
              </a:ext>
            </a:extLst>
          </p:cNvPr>
          <p:cNvSpPr/>
          <p:nvPr/>
        </p:nvSpPr>
        <p:spPr>
          <a:xfrm>
            <a:off x="4776178" y="4377155"/>
            <a:ext cx="1881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indent="-4763" algn="ctr">
              <a:defRPr/>
            </a:pPr>
            <a:r>
              <a:rPr lang="ru-RU" sz="1400" kern="0" dirty="0">
                <a:solidFill>
                  <a:prstClr val="black"/>
                </a:solidFill>
              </a:rPr>
              <a:t>Задача – </a:t>
            </a:r>
            <a:endParaRPr lang="en-US" sz="1400" kern="0" dirty="0">
              <a:solidFill>
                <a:prstClr val="black"/>
              </a:solidFill>
            </a:endParaRPr>
          </a:p>
          <a:p>
            <a:pPr marL="4763" lvl="0" indent="-4763" algn="ctr">
              <a:defRPr/>
            </a:pPr>
            <a:r>
              <a:rPr lang="ru-RU" sz="1400" kern="0" dirty="0">
                <a:solidFill>
                  <a:prstClr val="black"/>
                </a:solidFill>
              </a:rPr>
              <a:t>развитие интереса к процессу создания одежды.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B661DD-2B4C-4CA8-8CF8-29476D959145}"/>
              </a:ext>
            </a:extLst>
          </p:cNvPr>
          <p:cNvSpPr/>
          <p:nvPr/>
        </p:nvSpPr>
        <p:spPr>
          <a:xfrm>
            <a:off x="6804248" y="4075490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 dirty="0">
                <a:solidFill>
                  <a:prstClr val="black"/>
                </a:solidFill>
              </a:rPr>
              <a:t>Задача – представление возможности творческой мысли дизайнера одежды и многообразие форм ее выражения.</a:t>
            </a:r>
            <a:endParaRPr lang="ru-RU" sz="1400" dirty="0"/>
          </a:p>
        </p:txBody>
      </p:sp>
      <p:grpSp>
        <p:nvGrpSpPr>
          <p:cNvPr id="27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8" name="Рисунок 27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920" y="5096899"/>
            <a:ext cx="2293325" cy="1637235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432" y="106166"/>
            <a:ext cx="376360" cy="37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5632" y="1803926"/>
            <a:ext cx="2286048" cy="8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Содержание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5632" y="3494506"/>
            <a:ext cx="2286048" cy="100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Форма организации образовательной деятельности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8FECB0E-B054-4995-AD55-BBBBF5082668}"/>
              </a:ext>
            </a:extLst>
          </p:cNvPr>
          <p:cNvSpPr/>
          <p:nvPr/>
        </p:nvSpPr>
        <p:spPr>
          <a:xfrm>
            <a:off x="2421680" y="1782275"/>
            <a:ext cx="6614816" cy="48150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632" y="2649168"/>
            <a:ext cx="2286048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Методы обучения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06EE5DB4-ADBE-4F4F-9D34-A1AE1D59544A}"/>
              </a:ext>
            </a:extLst>
          </p:cNvPr>
          <p:cNvSpPr txBox="1">
            <a:spLocks/>
          </p:cNvSpPr>
          <p:nvPr/>
        </p:nvSpPr>
        <p:spPr>
          <a:xfrm>
            <a:off x="43817" y="1068009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ОБОСНОВАННОСТЬ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2703CCD-BE8C-4E02-8FE2-7A838CA0F045}"/>
              </a:ext>
            </a:extLst>
          </p:cNvPr>
          <p:cNvCxnSpPr/>
          <p:nvPr/>
        </p:nvCxnSpPr>
        <p:spPr>
          <a:xfrm>
            <a:off x="4469452" y="2855548"/>
            <a:ext cx="0" cy="38489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68CC75DB-28F2-4562-8B65-B8EBE24695AB}"/>
              </a:ext>
            </a:extLst>
          </p:cNvPr>
          <p:cNvCxnSpPr/>
          <p:nvPr/>
        </p:nvCxnSpPr>
        <p:spPr>
          <a:xfrm>
            <a:off x="7261146" y="2855548"/>
            <a:ext cx="0" cy="38489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3A42396-7343-4E34-812D-99B311E2AE55}"/>
              </a:ext>
            </a:extLst>
          </p:cNvPr>
          <p:cNvSpPr/>
          <p:nvPr/>
        </p:nvSpPr>
        <p:spPr>
          <a:xfrm>
            <a:off x="3060020" y="1988840"/>
            <a:ext cx="539202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 степени самостоятельности </a:t>
            </a: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 активности мышления учащихся</a:t>
            </a: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1E7C1CA7-A4A0-4F76-A08E-19E57047DD1C}"/>
              </a:ext>
            </a:extLst>
          </p:cNvPr>
          <p:cNvGraphicFramePr/>
          <p:nvPr/>
        </p:nvGraphicFramePr>
        <p:xfrm>
          <a:off x="2691408" y="2912751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1" name="Рисунок 20" descr="эмблема в gif.gif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76" y="4869160"/>
            <a:ext cx="1630959" cy="15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371" y="144476"/>
            <a:ext cx="376360" cy="3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8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1641910"/>
            <a:ext cx="2123728" cy="8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lvl="0" indent="-4763" algn="ctr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Содержание программы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496886"/>
            <a:ext cx="2123728" cy="8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lvl="0" indent="-4763" algn="ctr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Технология</a:t>
            </a:r>
          </a:p>
          <a:p>
            <a:pPr marL="4763" lvl="0" indent="-4763" algn="ctr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(методика)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03240" y="1631021"/>
            <a:ext cx="6700453" cy="511034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763" lvl="0" indent="261938" algn="ctr"/>
            <a:endParaRPr lang="ru-RU" sz="15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B040A3F-D270-4991-84C0-225916DCD3A4}"/>
              </a:ext>
            </a:extLst>
          </p:cNvPr>
          <p:cNvSpPr/>
          <p:nvPr/>
        </p:nvSpPr>
        <p:spPr>
          <a:xfrm>
            <a:off x="179512" y="3360886"/>
            <a:ext cx="2123728" cy="107622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b="1" dirty="0">
                <a:solidFill>
                  <a:srgbClr val="002060"/>
                </a:solidFill>
              </a:rPr>
              <a:t>Форма организации образовательной деятельности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8C36BDA7-5FD3-4A0A-B6D9-F7064F607CEF}"/>
              </a:ext>
            </a:extLst>
          </p:cNvPr>
          <p:cNvSpPr txBox="1">
            <a:spLocks/>
          </p:cNvSpPr>
          <p:nvPr/>
        </p:nvSpPr>
        <p:spPr>
          <a:xfrm>
            <a:off x="43817" y="1068009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ОБОСНОВАННОСТЬ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4435CE5-8C3B-4CFE-B2B9-2E9992A000B4}"/>
              </a:ext>
            </a:extLst>
          </p:cNvPr>
          <p:cNvSpPr/>
          <p:nvPr/>
        </p:nvSpPr>
        <p:spPr>
          <a:xfrm>
            <a:off x="5543600" y="1787332"/>
            <a:ext cx="295232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2563" indent="-182563"/>
            <a:r>
              <a:rPr lang="ru-RU" sz="2400" b="1" dirty="0">
                <a:solidFill>
                  <a:srgbClr val="002060"/>
                </a:solidFill>
              </a:rPr>
              <a:t>ОЧНАЯ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групповые занятия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индивидуальные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занятия</a:t>
            </a:r>
          </a:p>
        </p:txBody>
      </p:sp>
      <p:pic>
        <p:nvPicPr>
          <p:cNvPr id="23" name="Picture 4" descr="C:\Безрукова\ДЮЦ\Фото детей и их работ с ДЮЦА\На уроках\DSC00374.jpg">
            <a:extLst>
              <a:ext uri="{FF2B5EF4-FFF2-40B4-BE49-F238E27FC236}">
                <a16:creationId xmlns="" xmlns:a16="http://schemas.microsoft.com/office/drawing/2014/main" id="{E7CF71A4-AD6D-4512-8755-970FB552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Безрукова\ДЮЦ\Мастер класс Безрукова\Киригами\18.jpg">
            <a:extLst>
              <a:ext uri="{FF2B5EF4-FFF2-40B4-BE49-F238E27FC236}">
                <a16:creationId xmlns="" xmlns:a16="http://schemas.microsoft.com/office/drawing/2014/main" id="{86FD1FA3-4410-4F5E-BCB4-F59502B1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19" y="1841425"/>
            <a:ext cx="2594837" cy="34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0" name="Рисунок 19" descr="эмблема в gif.g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778" b="97556" l="7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8444" y="4863255"/>
            <a:ext cx="1685864" cy="1584176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333" y="144476"/>
            <a:ext cx="376360" cy="37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605FFBD-982C-4858-B6F4-45F55CF29BBD}"/>
              </a:ext>
            </a:extLst>
          </p:cNvPr>
          <p:cNvSpPr/>
          <p:nvPr/>
        </p:nvSpPr>
        <p:spPr>
          <a:xfrm>
            <a:off x="179512" y="3501007"/>
            <a:ext cx="2160240" cy="10159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 err="1">
                <a:solidFill>
                  <a:srgbClr val="002060"/>
                </a:solidFill>
              </a:rPr>
              <a:t>Досуговая</a:t>
            </a:r>
            <a:r>
              <a:rPr lang="ru-RU" dirty="0">
                <a:solidFill>
                  <a:srgbClr val="002060"/>
                </a:solidFill>
              </a:rPr>
              <a:t> (воспитательная) деятельность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484040"/>
            <a:ext cx="2160240" cy="1047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Конкурсы детского художественного творчества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873004"/>
            <a:ext cx="2160240" cy="6699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Образовательные  результаты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7AA2D2D-7992-435A-9DDF-0D98A66BC939}"/>
              </a:ext>
            </a:extLst>
          </p:cNvPr>
          <p:cNvSpPr/>
          <p:nvPr/>
        </p:nvSpPr>
        <p:spPr>
          <a:xfrm>
            <a:off x="179512" y="4509120"/>
            <a:ext cx="216024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Профильная смена для одаренных детей Кузбасса «Дети. Творчество. Успех»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95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РЕЗУЛЬТАТИВНОСТИ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812832"/>
            <a:ext cx="6621052" cy="474919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lvl="0" indent="-4763" algn="ctr">
              <a:lnSpc>
                <a:spcPct val="90000"/>
              </a:lnSpc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3060" y="1797784"/>
            <a:ext cx="6429420" cy="14773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Положительная динамика результатов освоения 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дополнительной общеразвивающей программы художественной направленности </a:t>
            </a:r>
          </a:p>
          <a:p>
            <a:pPr marL="4763" indent="-4763"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«Дизайн костюма» по итогам мониторинга 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575363176"/>
              </p:ext>
            </p:extLst>
          </p:nvPr>
        </p:nvGraphicFramePr>
        <p:xfrm>
          <a:off x="4958667" y="3103716"/>
          <a:ext cx="3816424" cy="306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16" name="Рисунок 15" descr="эмблема в gif.g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675" y="6225496"/>
            <a:ext cx="571683" cy="571683"/>
          </a:xfrm>
          <a:prstGeom prst="rect">
            <a:avLst/>
          </a:prstGeom>
        </p:spPr>
      </p:pic>
      <p:pic>
        <p:nvPicPr>
          <p:cNvPr id="1026" name="Picture 2" descr="C:\Users\Ychitel-10kab\Downloads\WhatsApp Image 2025-02-04 at 15.42.37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3284984"/>
            <a:ext cx="2160240" cy="3128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605FFBD-982C-4858-B6F4-45F55CF29BBD}"/>
              </a:ext>
            </a:extLst>
          </p:cNvPr>
          <p:cNvSpPr/>
          <p:nvPr/>
        </p:nvSpPr>
        <p:spPr>
          <a:xfrm>
            <a:off x="179512" y="3573015"/>
            <a:ext cx="2232248" cy="10159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 err="1">
                <a:solidFill>
                  <a:srgbClr val="002060"/>
                </a:solidFill>
              </a:rPr>
              <a:t>Досуговая</a:t>
            </a:r>
            <a:r>
              <a:rPr lang="ru-RU" dirty="0">
                <a:solidFill>
                  <a:srgbClr val="002060"/>
                </a:solidFill>
              </a:rPr>
              <a:t> (воспитательная) деятельность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2556048"/>
            <a:ext cx="2230858" cy="104797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Конкурсы детского художественного творчества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1873004"/>
            <a:ext cx="2230858" cy="6699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Образовательные  результаты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7AA2D2D-7992-435A-9DDF-0D98A66BC939}"/>
              </a:ext>
            </a:extLst>
          </p:cNvPr>
          <p:cNvSpPr/>
          <p:nvPr/>
        </p:nvSpPr>
        <p:spPr>
          <a:xfrm>
            <a:off x="179512" y="4581128"/>
            <a:ext cx="222235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Профильная смена для одаренных детей Кузбасса «Дети. Творчество. Успех»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95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РЕЗУЛЬТАТИВНОСТИ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764540"/>
            <a:ext cx="6552728" cy="489654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lvl="0" indent="-4763" algn="ctr">
              <a:lnSpc>
                <a:spcPct val="90000"/>
              </a:lnSpc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772816"/>
            <a:ext cx="642942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Выявление и развитие у учащихся ОДК Кузбасса театра моды «Звездопад» творческих способностей и их участие в конкурсах по изобразительному искусству и дизайна костюма разных уровней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653660"/>
              </p:ext>
            </p:extLst>
          </p:nvPr>
        </p:nvGraphicFramePr>
        <p:xfrm>
          <a:off x="2487758" y="3150225"/>
          <a:ext cx="6417261" cy="186295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8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0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3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06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049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Учебный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год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Победители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Городской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Областной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Всероссийский, Международный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</a:rPr>
                        <a:t>42 уч-ся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2021-2022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19%/ 8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15% / 6чел.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44% / 18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41чел.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2022-2023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16%/ 6чел.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16% / 6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54% / 20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37чел.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2023-2024</a:t>
                      </a:r>
                      <a:endParaRPr lang="ru-RU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23%/ 9чел.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23% / 9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59% / 23 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39чел.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9" name="Рисунок 28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1638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113463"/>
            <a:ext cx="738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605FFBD-982C-4858-B6F4-45F55CF29BBD}"/>
              </a:ext>
            </a:extLst>
          </p:cNvPr>
          <p:cNvSpPr/>
          <p:nvPr/>
        </p:nvSpPr>
        <p:spPr>
          <a:xfrm>
            <a:off x="179512" y="3544835"/>
            <a:ext cx="2160240" cy="101592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Досуговая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(воспитательная) деятельность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527868"/>
            <a:ext cx="2160240" cy="1047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Конкурсы детского художественного творчества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894980"/>
            <a:ext cx="2160240" cy="6699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Образовательные  результаты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7AA2D2D-7992-435A-9DDF-0D98A66BC939}"/>
              </a:ext>
            </a:extLst>
          </p:cNvPr>
          <p:cNvSpPr/>
          <p:nvPr/>
        </p:nvSpPr>
        <p:spPr>
          <a:xfrm>
            <a:off x="179512" y="4552948"/>
            <a:ext cx="216024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</a:rPr>
              <a:t>Профильная смена для одаренных детей Кузбасса «Дети. Творчество. Успех»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95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РЕЗУЛЬТАТИВНОСТИ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785926"/>
            <a:ext cx="6683022" cy="435119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2492896"/>
            <a:ext cx="6429420" cy="12858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82563" indent="-182563">
              <a:lnSpc>
                <a:spcPct val="80000"/>
              </a:lnSpc>
            </a:pPr>
            <a:r>
              <a:rPr lang="ru-RU" sz="1900" u="sng" dirty="0">
                <a:solidFill>
                  <a:srgbClr val="002060"/>
                </a:solidFill>
              </a:rPr>
              <a:t>Традиционные мероприятия</a:t>
            </a:r>
          </a:p>
          <a:p>
            <a:pPr marL="182563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День открытых дверей</a:t>
            </a:r>
          </a:p>
          <a:p>
            <a:pPr marL="182563" indent="-182563">
              <a:lnSpc>
                <a:spcPct val="80000"/>
              </a:lnSpc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dirty="0">
                <a:solidFill>
                  <a:srgbClr val="002060"/>
                </a:solidFill>
              </a:rPr>
              <a:t>Отчетный концерт</a:t>
            </a:r>
          </a:p>
          <a:p>
            <a:pPr marL="182563" indent="-182563">
              <a:lnSpc>
                <a:spcPct val="80000"/>
              </a:lnSpc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dirty="0">
                <a:solidFill>
                  <a:srgbClr val="002060"/>
                </a:solidFill>
              </a:rPr>
              <a:t>Календарные праздники</a:t>
            </a:r>
          </a:p>
          <a:p>
            <a:pPr marL="182563" indent="-182563">
              <a:lnSpc>
                <a:spcPct val="80000"/>
              </a:lnSpc>
              <a:buFont typeface="Calibri" pitchFamily="34" charset="0"/>
              <a:buChar char="−"/>
              <a:tabLst>
                <a:tab pos="450850" algn="l"/>
              </a:tabLst>
            </a:pPr>
            <a:r>
              <a:rPr lang="ru-RU" sz="1900" dirty="0">
                <a:solidFill>
                  <a:srgbClr val="002060"/>
                </a:solidFill>
              </a:rPr>
              <a:t>Театр, кино, музей</a:t>
            </a:r>
          </a:p>
          <a:p>
            <a:pPr marL="625475" indent="-182563">
              <a:lnSpc>
                <a:spcPct val="80000"/>
              </a:lnSpc>
            </a:pPr>
            <a:r>
              <a:rPr lang="ru-RU" sz="1900" u="sng" dirty="0">
                <a:solidFill>
                  <a:srgbClr val="002060"/>
                </a:solidFill>
              </a:rPr>
              <a:t>Концертная деятельность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День шахтера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День учителя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9 мая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День защиты детей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10F564-F70B-4B6E-86A9-5C84C391F1F6}"/>
              </a:ext>
            </a:extLst>
          </p:cNvPr>
          <p:cNvSpPr txBox="1">
            <a:spLocks/>
          </p:cNvSpPr>
          <p:nvPr/>
        </p:nvSpPr>
        <p:spPr>
          <a:xfrm>
            <a:off x="2267744" y="1772816"/>
            <a:ext cx="6718528" cy="738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Воспитание личностных качеств учащихся </a:t>
            </a:r>
          </a:p>
          <a:p>
            <a:pPr lvl="0" algn="ctr">
              <a:spcBef>
                <a:spcPct val="0"/>
              </a:spcBef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ОДК Кузбасса театра моды «Звездопад» </a:t>
            </a:r>
          </a:p>
        </p:txBody>
      </p:sp>
      <p:pic>
        <p:nvPicPr>
          <p:cNvPr id="22" name="Picture 3" descr="C:\Безрукова\ДЮЦ\Фото детей и их работ с ДЮЦА\Фото детей портреты\DSC00172.JPG">
            <a:extLst>
              <a:ext uri="{FF2B5EF4-FFF2-40B4-BE49-F238E27FC236}">
                <a16:creationId xmlns="" xmlns:a16="http://schemas.microsoft.com/office/drawing/2014/main" id="{036A6652-A6D6-4C7D-AE20-E9EEC51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315" y="3728298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Безрукова\ДЮЦ\Фото детей и их работ с ДЮЦА\В музее 2015г\DSC01820.JPG">
            <a:extLst>
              <a:ext uri="{FF2B5EF4-FFF2-40B4-BE49-F238E27FC236}">
                <a16:creationId xmlns="" xmlns:a16="http://schemas.microsoft.com/office/drawing/2014/main" id="{7EE79CE6-B099-4F4C-9508-4C20885F7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61449" y="4906883"/>
            <a:ext cx="1800200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G_8145">
            <a:extLst>
              <a:ext uri="{FF2B5EF4-FFF2-40B4-BE49-F238E27FC236}">
                <a16:creationId xmlns="" xmlns:a16="http://schemas.microsoft.com/office/drawing/2014/main" id="{9BE7276C-8C02-48FA-9671-D371CB57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28298"/>
            <a:ext cx="1728192" cy="11340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H:\Безрукова\Фотки\МОСКВА\P1050265.JPG">
            <a:extLst>
              <a:ext uri="{FF2B5EF4-FFF2-40B4-BE49-F238E27FC236}">
                <a16:creationId xmlns="" xmlns:a16="http://schemas.microsoft.com/office/drawing/2014/main" id="{A08196BA-D188-416C-8830-0F0535A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018" y="4906883"/>
            <a:ext cx="1556481" cy="116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7" name="Рисунок 26" descr="эмблема в gif.gi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pic>
        <p:nvPicPr>
          <p:cNvPr id="23" name="Picture 2" descr="C:\Безрукова\ДЮЦ\Фото детей и их работ с ДЮЦА\На уроках\м.к7.jpg">
            <a:extLst>
              <a:ext uri="{FF2B5EF4-FFF2-40B4-BE49-F238E27FC236}">
                <a16:creationId xmlns="" xmlns:a16="http://schemas.microsoft.com/office/drawing/2014/main" id="{F0099B94-4776-44C0-B81B-90AA30C9B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13304" y="3728299"/>
            <a:ext cx="1761163" cy="11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5730" y="6217321"/>
            <a:ext cx="578270" cy="57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605FFBD-982C-4858-B6F4-45F55CF29BBD}"/>
              </a:ext>
            </a:extLst>
          </p:cNvPr>
          <p:cNvSpPr/>
          <p:nvPr/>
        </p:nvSpPr>
        <p:spPr>
          <a:xfrm>
            <a:off x="107504" y="3429000"/>
            <a:ext cx="2131200" cy="10159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 err="1">
                <a:solidFill>
                  <a:srgbClr val="002060"/>
                </a:solidFill>
              </a:rPr>
              <a:t>Досуговая</a:t>
            </a:r>
            <a:r>
              <a:rPr lang="ru-RU" dirty="0">
                <a:solidFill>
                  <a:srgbClr val="002060"/>
                </a:solidFill>
              </a:rPr>
              <a:t> (воспитательная) деятельность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2412033"/>
            <a:ext cx="2131379" cy="1047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Конкурсы детского художественного творчества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504" y="1800997"/>
            <a:ext cx="2131379" cy="6699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/>
            <a:r>
              <a:rPr lang="ru-RU" dirty="0">
                <a:solidFill>
                  <a:srgbClr val="002060"/>
                </a:solidFill>
              </a:rPr>
              <a:t>Образовательные  результаты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95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РЕЗУЛЬТАТИВНОСТИ 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7AA2D2D-7992-435A-9DDF-0D98A66BC939}"/>
              </a:ext>
            </a:extLst>
          </p:cNvPr>
          <p:cNvSpPr/>
          <p:nvPr/>
        </p:nvSpPr>
        <p:spPr>
          <a:xfrm>
            <a:off x="107504" y="4437113"/>
            <a:ext cx="2122872" cy="158417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scene3d>
            <a:camera prst="orthographicFront"/>
            <a:lightRig rig="twoPt" dir="t"/>
          </a:scene3d>
          <a:sp3d prstMaterial="matte">
            <a:bevelT w="177800" h="1016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Профильная смена для одаренных детей Кузбасса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«Подиум»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7" name="Рисунок 26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230220" y="1785926"/>
            <a:ext cx="6792554" cy="489654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4763" indent="-4763" algn="ctr">
              <a:lnSpc>
                <a:spcPct val="90000"/>
              </a:lnSpc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4811" y="2418215"/>
            <a:ext cx="3698236" cy="7999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Мастер-классы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Конкурс эскизов костюмов</a:t>
            </a:r>
          </a:p>
          <a:p>
            <a:pPr marL="625475" indent="-182563">
              <a:lnSpc>
                <a:spcPct val="80000"/>
              </a:lnSpc>
              <a:buFont typeface="Calibri" pitchFamily="34" charset="0"/>
              <a:buChar char="−"/>
            </a:pPr>
            <a:r>
              <a:rPr lang="ru-RU" sz="1900" dirty="0">
                <a:solidFill>
                  <a:srgbClr val="002060"/>
                </a:solidFill>
              </a:rPr>
              <a:t>Конкурс показ костюма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10F564-F70B-4B6E-86A9-5C84C391F1F6}"/>
              </a:ext>
            </a:extLst>
          </p:cNvPr>
          <p:cNvSpPr txBox="1">
            <a:spLocks/>
          </p:cNvSpPr>
          <p:nvPr/>
        </p:nvSpPr>
        <p:spPr>
          <a:xfrm>
            <a:off x="2267744" y="1772816"/>
            <a:ext cx="6718528" cy="738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Воспитание личностных качеств учащихся </a:t>
            </a:r>
          </a:p>
          <a:p>
            <a:pPr lvl="0" algn="ctr">
              <a:spcBef>
                <a:spcPct val="0"/>
              </a:spcBef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ОДК Кузбасса театра моды «Звездопад»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D8F99C-33FA-4381-A28E-A602B8F72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054" y="3218177"/>
            <a:ext cx="2131379" cy="1598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55417" y="3218178"/>
            <a:ext cx="1951285" cy="3300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32054" y="4849326"/>
            <a:ext cx="1942385" cy="16468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04248" y="3216159"/>
            <a:ext cx="2007697" cy="18670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13460" y="5143897"/>
            <a:ext cx="1989271" cy="1352234"/>
          </a:xfrm>
          <a:prstGeom prst="rect">
            <a:avLst/>
          </a:prstGeom>
        </p:spPr>
      </p:pic>
      <p:pic>
        <p:nvPicPr>
          <p:cNvPr id="26" name="Рисунок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501" y="135426"/>
            <a:ext cx="394459" cy="394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00" y="222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7" name="Рисунок 26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1095400"/>
            <a:ext cx="91440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СЛЕДЫ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2951188" cy="196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932946"/>
            <a:ext cx="1008112" cy="1036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3691145"/>
            <a:ext cx="2070031" cy="2923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840" y="5517232"/>
            <a:ext cx="1440160" cy="12368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55892" flipH="1">
            <a:off x="7627746" y="4683932"/>
            <a:ext cx="1440160" cy="12368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67036" y="1166067"/>
            <a:ext cx="1913246" cy="2803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38459" y="1871369"/>
            <a:ext cx="2157677" cy="29740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306" y="5120670"/>
            <a:ext cx="2450046" cy="1633364"/>
          </a:xfrm>
          <a:prstGeom prst="rect">
            <a:avLst/>
          </a:prstGeom>
        </p:spPr>
      </p:pic>
      <p:pic>
        <p:nvPicPr>
          <p:cNvPr id="29" name="Рисунок 28">
            <a:hlinkClick r:id="rId12"/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60" y="5746780"/>
            <a:ext cx="1008112" cy="1036619"/>
          </a:xfrm>
          <a:prstGeom prst="rect">
            <a:avLst/>
          </a:prstGeom>
        </p:spPr>
      </p:pic>
      <p:pic>
        <p:nvPicPr>
          <p:cNvPr id="18" name="Рисунок 17">
            <a:hlinkClick r:id="rId13"/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18348" y="4301934"/>
            <a:ext cx="755576" cy="851016"/>
          </a:xfrm>
          <a:prstGeom prst="rect">
            <a:avLst/>
          </a:prstGeom>
        </p:spPr>
      </p:pic>
      <p:pic>
        <p:nvPicPr>
          <p:cNvPr id="34" name="Рисунок 33">
            <a:hlinkClick r:id="rId15"/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02494" y="3386441"/>
            <a:ext cx="755576" cy="851016"/>
          </a:xfrm>
          <a:prstGeom prst="rect">
            <a:avLst/>
          </a:prstGeom>
        </p:spPr>
      </p:pic>
      <p:pic>
        <p:nvPicPr>
          <p:cNvPr id="36" name="Рисунок 35">
            <a:hlinkClick r:id="rId16"/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96" y="5617323"/>
            <a:ext cx="1008112" cy="1036619"/>
          </a:xfrm>
          <a:prstGeom prst="rect">
            <a:avLst/>
          </a:prstGeom>
        </p:spPr>
      </p:pic>
      <p:pic>
        <p:nvPicPr>
          <p:cNvPr id="37" name="Рисунок 3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3334" y="90596"/>
            <a:ext cx="394459" cy="3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0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-267055" y="113825"/>
            <a:ext cx="9324528" cy="788921"/>
            <a:chOff x="-180528" y="214290"/>
            <a:chExt cx="9144000" cy="759418"/>
          </a:xfrm>
        </p:grpSpPr>
        <p:pic>
          <p:nvPicPr>
            <p:cNvPr id="7" name="Рисунок 6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0" y="214290"/>
              <a:ext cx="757888" cy="75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-180528" y="341586"/>
              <a:ext cx="9144000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Муниципальное бюджетное образовательное учреждение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дополнительного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образования  </a:t>
              </a:r>
            </a:p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«Центр дополнительного образования детей им. В. Волошиной»   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-180528" y="341585"/>
              <a:ext cx="9144000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Муниципальное бюджетное образовательное учреждение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дополнительного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образования  </a:t>
              </a:r>
            </a:p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«Центр дополнительного образования детей им. В. Волошиной»   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5" y="1052736"/>
            <a:ext cx="3572171" cy="50405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674312" y="1157576"/>
            <a:ext cx="5469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Palatino Linotype" panose="02040502050505030304" pitchFamily="18" charset="0"/>
              </a:rPr>
              <a:t>Безрукова Екатерина Александровна, </a:t>
            </a:r>
          </a:p>
          <a:p>
            <a:pPr algn="ctr"/>
            <a:r>
              <a:rPr lang="ru-RU" i="1" u="sng" dirty="0" smtClean="0">
                <a:latin typeface="Palatino Linotype" panose="02040502050505030304" pitchFamily="18" charset="0"/>
              </a:rPr>
              <a:t>педагог дополнительного образования </a:t>
            </a:r>
          </a:p>
          <a:p>
            <a:pPr algn="ctr"/>
            <a:r>
              <a:rPr lang="ru-RU" i="1" u="sng" dirty="0" smtClean="0">
                <a:latin typeface="Palatino Linotype" panose="02040502050505030304" pitchFamily="18" charset="0"/>
              </a:rPr>
              <a:t>высшей квалификационной категории, </a:t>
            </a:r>
          </a:p>
          <a:p>
            <a:pPr algn="ctr"/>
            <a:r>
              <a:rPr lang="ru-RU" i="1" u="sng" dirty="0" smtClean="0">
                <a:latin typeface="Palatino Linotype" panose="02040502050505030304" pitchFamily="18" charset="0"/>
              </a:rPr>
              <a:t>победитель муниципального этапа, </a:t>
            </a:r>
          </a:p>
          <a:p>
            <a:pPr algn="ctr"/>
            <a:r>
              <a:rPr lang="ru-RU" i="1" u="sng" dirty="0" smtClean="0">
                <a:latin typeface="Palatino Linotype" panose="02040502050505030304" pitchFamily="18" charset="0"/>
              </a:rPr>
              <a:t>лауреат регионального этапа</a:t>
            </a:r>
            <a:endParaRPr lang="ru-RU" i="1" u="sng" dirty="0">
              <a:latin typeface="Palatino Linotype" panose="02040502050505030304" pitchFamily="18" charset="0"/>
            </a:endParaRPr>
          </a:p>
          <a:p>
            <a:pPr algn="ctr"/>
            <a:r>
              <a:rPr lang="ru-RU" i="1" u="sng" dirty="0" smtClean="0">
                <a:latin typeface="Palatino Linotype" panose="02040502050505030304" pitchFamily="18" charset="0"/>
              </a:rPr>
              <a:t>Всероссийского конкурса «Сердце отдаю детям»</a:t>
            </a:r>
            <a:endParaRPr lang="ru-RU" i="1" u="sng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11902"/>
            <a:ext cx="2664296" cy="376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40099" y="1844824"/>
            <a:ext cx="1972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Нас можно найти на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официальном сайте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МБОУ ДО «ЦДОД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им. В. Волошиной»  </a:t>
            </a:r>
          </a:p>
        </p:txBody>
      </p:sp>
      <p:pic>
        <p:nvPicPr>
          <p:cNvPr id="11" name="Picture 2" descr="qrcode_kemcdo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08" y="3018329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9926" y="1556792"/>
            <a:ext cx="5317976" cy="347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364072" y="1818000"/>
            <a:ext cx="179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Подписывайтесь на нашу группу в социальной сети</a:t>
            </a:r>
            <a:r>
              <a:rPr lang="ru-RU" dirty="0">
                <a:latin typeface="Bahnschrift Condensed" panose="020B0502040204020203" pitchFamily="34" charset="0"/>
              </a:rPr>
              <a:t> 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pPr algn="ctr"/>
            <a:r>
              <a:rPr lang="en-US" dirty="0" smtClean="0">
                <a:latin typeface="Bahnschrift Condensed" panose="020B0502040204020203" pitchFamily="34" charset="0"/>
              </a:rPr>
              <a:t>VK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80003" y="3046640"/>
            <a:ext cx="1820208" cy="1878613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-297363" y="4761176"/>
            <a:ext cx="1008112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anose="020B0502040204020203" pitchFamily="34" charset="0"/>
              </a:rPr>
              <a:t>Детский театр моды «Звездопад»</a:t>
            </a:r>
          </a:p>
          <a:p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anose="020B0502040204020203" pitchFamily="34" charset="0"/>
              </a:rPr>
              <a:t>детский образцовый коллектив Кузбасса</a:t>
            </a:r>
            <a:endParaRPr lang="ru-RU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838747" cy="78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6564" y="6097195"/>
            <a:ext cx="537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Руководитель Дюкова Александра Владимировна </a:t>
            </a:r>
          </a:p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т. 89095162523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338" y="13590"/>
            <a:ext cx="3845152" cy="18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886C6CB-1CB9-485C-B914-30FF0EF556A7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8">
            <a:extLst>
              <a:ext uri="{FF2B5EF4-FFF2-40B4-BE49-F238E27FC236}">
                <a16:creationId xmlns="" xmlns:a16="http://schemas.microsoft.com/office/drawing/2014/main" id="{88D5E851-0399-436A-972D-3879C2801929}"/>
              </a:ext>
            </a:extLst>
          </p:cNvPr>
          <p:cNvSpPr/>
          <p:nvPr/>
        </p:nvSpPr>
        <p:spPr>
          <a:xfrm>
            <a:off x="857181" y="1275506"/>
            <a:ext cx="7416814" cy="895290"/>
          </a:xfrm>
          <a:prstGeom prst="roundRect">
            <a:avLst>
              <a:gd name="adj" fmla="val 132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КОМПЕТЕНТНОСТЬ СОВРЕМЕННОГО ПЕДАГОГА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4890D7EB-4156-499B-ADAF-F45D502BA0D0}"/>
              </a:ext>
            </a:extLst>
          </p:cNvPr>
          <p:cNvSpPr/>
          <p:nvPr/>
        </p:nvSpPr>
        <p:spPr>
          <a:xfrm>
            <a:off x="762482" y="2472038"/>
            <a:ext cx="3710873" cy="1078363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компетенции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B03D928D-F6CB-4785-BE1F-619D52BF3934}"/>
              </a:ext>
            </a:extLst>
          </p:cNvPr>
          <p:cNvSpPr/>
          <p:nvPr/>
        </p:nvSpPr>
        <p:spPr>
          <a:xfrm>
            <a:off x="4722925" y="2472038"/>
            <a:ext cx="3710873" cy="1078363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компетенции</a:t>
            </a:r>
          </a:p>
        </p:txBody>
      </p:sp>
      <p:pic>
        <p:nvPicPr>
          <p:cNvPr id="21" name="Рисунок 20" descr="эмблема в gif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4290"/>
            <a:ext cx="811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FBCCD4E7-6B0C-4D7E-A171-9BDDB0E4A288}"/>
              </a:ext>
            </a:extLst>
          </p:cNvPr>
          <p:cNvSpPr/>
          <p:nvPr/>
        </p:nvSpPr>
        <p:spPr>
          <a:xfrm>
            <a:off x="755576" y="3621910"/>
            <a:ext cx="3710873" cy="1078363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Специально-профессиональные компетенции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B3B4FDE0-FD10-4523-9290-AABB6ADEC6CE}"/>
              </a:ext>
            </a:extLst>
          </p:cNvPr>
          <p:cNvSpPr/>
          <p:nvPr/>
        </p:nvSpPr>
        <p:spPr>
          <a:xfrm>
            <a:off x="4716019" y="3621910"/>
            <a:ext cx="3710873" cy="1078363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компетенции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50DD0C0B-9AA2-484C-9BFF-5FE316D8FBBB}"/>
              </a:ext>
            </a:extLst>
          </p:cNvPr>
          <p:cNvSpPr/>
          <p:nvPr/>
        </p:nvSpPr>
        <p:spPr>
          <a:xfrm>
            <a:off x="755576" y="4790689"/>
            <a:ext cx="3710873" cy="1230599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компетенции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759E7DCC-D368-4D92-996A-E978671D33E6}"/>
              </a:ext>
            </a:extLst>
          </p:cNvPr>
          <p:cNvSpPr/>
          <p:nvPr/>
        </p:nvSpPr>
        <p:spPr>
          <a:xfrm>
            <a:off x="4716019" y="4790689"/>
            <a:ext cx="3710873" cy="1230599"/>
          </a:xfrm>
          <a:prstGeom prst="roundRect">
            <a:avLst>
              <a:gd name="adj" fmla="val 11627"/>
            </a:avLst>
          </a:prstGeom>
          <a:solidFill>
            <a:srgbClr val="ACD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(управленческие) компетенции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114655" y="398465"/>
            <a:ext cx="9324528" cy="524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</a:p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дополнительного образования детей им. В. Волошиной»   </a:t>
            </a:r>
          </a:p>
        </p:txBody>
      </p:sp>
    </p:spTree>
    <p:extLst>
      <p:ext uri="{BB962C8B-B14F-4D97-AF65-F5344CB8AC3E}">
        <p14:creationId xmlns:p14="http://schemas.microsoft.com/office/powerpoint/2010/main" xmlns="" val="34391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886C6CB-1CB9-485C-B914-30FF0EF556A7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эмблема в gif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4290"/>
            <a:ext cx="811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996546-1E9F-44F1-AA21-723ED6F0D050}"/>
              </a:ext>
            </a:extLst>
          </p:cNvPr>
          <p:cNvSpPr/>
          <p:nvPr/>
        </p:nvSpPr>
        <p:spPr>
          <a:xfrm>
            <a:off x="1669725" y="1315255"/>
            <a:ext cx="591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0766784A-8C57-481E-B5B9-DFC0116C4576}"/>
              </a:ext>
            </a:extLst>
          </p:cNvPr>
          <p:cNvSpPr/>
          <p:nvPr/>
        </p:nvSpPr>
        <p:spPr>
          <a:xfrm>
            <a:off x="5580112" y="2276872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69DB6EC7-F727-4B3C-AA24-953B472FD22E}"/>
              </a:ext>
            </a:extLst>
          </p:cNvPr>
          <p:cNvSpPr/>
          <p:nvPr/>
        </p:nvSpPr>
        <p:spPr>
          <a:xfrm>
            <a:off x="5580112" y="3575166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D7AA0C58-B56D-40BF-AFB7-883F54552E02}"/>
              </a:ext>
            </a:extLst>
          </p:cNvPr>
          <p:cNvSpPr/>
          <p:nvPr/>
        </p:nvSpPr>
        <p:spPr>
          <a:xfrm>
            <a:off x="5580111" y="4819843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</p:txBody>
      </p:sp>
      <p:pic>
        <p:nvPicPr>
          <p:cNvPr id="1026" name="Picture 2" descr="F:\К конкурсу ДЮЦ\18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/>
        </p:blipFill>
        <p:spPr bwMode="auto">
          <a:xfrm>
            <a:off x="196612" y="1828375"/>
            <a:ext cx="1781126" cy="214283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6612" y="4095267"/>
            <a:ext cx="1781126" cy="2241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23728" y="1817391"/>
            <a:ext cx="3062479" cy="215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59757" y="4091372"/>
            <a:ext cx="1912243" cy="22490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778" b="97556" l="7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20319" y="1037096"/>
            <a:ext cx="1138617" cy="1069938"/>
          </a:xfrm>
          <a:prstGeom prst="rect">
            <a:avLst/>
          </a:prstGeom>
          <a:ln>
            <a:noFill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-114655" y="398465"/>
            <a:ext cx="9324528" cy="524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</a:p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дополнительного образования детей им. В. Волошиной»   </a:t>
            </a:r>
          </a:p>
        </p:txBody>
      </p:sp>
    </p:spTree>
    <p:extLst>
      <p:ext uri="{BB962C8B-B14F-4D97-AF65-F5344CB8AC3E}">
        <p14:creationId xmlns:p14="http://schemas.microsoft.com/office/powerpoint/2010/main" xmlns="" val="2856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886C6CB-1CB9-485C-B914-30FF0EF556A7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4"/>
          <p:cNvGrpSpPr/>
          <p:nvPr/>
        </p:nvGrpSpPr>
        <p:grpSpPr>
          <a:xfrm>
            <a:off x="107504" y="214290"/>
            <a:ext cx="8964488" cy="812800"/>
            <a:chOff x="107504" y="214290"/>
            <a:chExt cx="8964488" cy="812800"/>
          </a:xfrm>
        </p:grpSpPr>
        <p:pic>
          <p:nvPicPr>
            <p:cNvPr id="21" name="Рисунок 20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107504" y="332656"/>
              <a:ext cx="8964488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ДОПОЛНИТЕЛЬНАЯ ОБЩЕОБРАЗОВАТЕЛЬНАЯ ОБЩЕРАЗВИВАЮЩАЯ ПРОГРАММА ХУДОЖЕСТВЕННОЙ НАПРАВЛЕННОСТИ «ДИЗАЙН КОСТЮМА»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996546-1E9F-44F1-AA21-723ED6F0D050}"/>
              </a:ext>
            </a:extLst>
          </p:cNvPr>
          <p:cNvSpPr/>
          <p:nvPr/>
        </p:nvSpPr>
        <p:spPr>
          <a:xfrm>
            <a:off x="3104195" y="1202111"/>
            <a:ext cx="312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E59B46F-928E-4D69-AE7A-A867D8C1A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809542"/>
            <a:ext cx="3716454" cy="2571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876CD0-9868-4261-9B16-EB85B3BCC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937" y="1763577"/>
            <a:ext cx="1786307" cy="2396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4EBECDC-C1F1-43D5-AAE6-8D15EEDD3B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9" y="3562329"/>
            <a:ext cx="1680448" cy="22285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573FEFB-EC32-4963-AD86-3387B1030D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8538" y="4377481"/>
            <a:ext cx="1224706" cy="17363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3BBEA6-C936-43DD-8C35-210B4E032D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49" y="3809542"/>
            <a:ext cx="1224706" cy="183998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1D2C76B-A03F-40B0-A9AD-226E7BAFCC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346" y="1974563"/>
            <a:ext cx="2055972" cy="1467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D107367C-95BC-40D3-AC96-D144D2D4EA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5569">
            <a:off x="2239302" y="4240771"/>
            <a:ext cx="1363915" cy="19089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3315CC0-6793-41CB-8E50-453C2993E6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30" t="1291" r="26880" b="57511"/>
          <a:stretch/>
        </p:blipFill>
        <p:spPr>
          <a:xfrm>
            <a:off x="2914048" y="3752689"/>
            <a:ext cx="1067036" cy="10868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9DF6B14-BBC0-46AE-A246-4AD6F3C26C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7" t="71148" r="65134" b="8876"/>
          <a:stretch/>
        </p:blipFill>
        <p:spPr>
          <a:xfrm>
            <a:off x="3410457" y="5598075"/>
            <a:ext cx="461239" cy="57495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3F74EA9-DD77-4CA3-8D9B-8727A4833B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790" y="1975743"/>
            <a:ext cx="1365906" cy="14545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18FB3C7-A573-4AC6-BC55-6C6BDEC9FA6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0756" y="1758829"/>
            <a:ext cx="2155544" cy="1536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4567C92-D40E-4E64-BB34-399B0EA6CE0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543" y="1828520"/>
            <a:ext cx="1302948" cy="2050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00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886C6CB-1CB9-485C-B914-30FF0EF556A7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эмблема в gif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4290"/>
            <a:ext cx="811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996546-1E9F-44F1-AA21-723ED6F0D050}"/>
              </a:ext>
            </a:extLst>
          </p:cNvPr>
          <p:cNvSpPr/>
          <p:nvPr/>
        </p:nvSpPr>
        <p:spPr>
          <a:xfrm>
            <a:off x="2661537" y="1315255"/>
            <a:ext cx="393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ОТНОШЕНИЕ К РАБОТЕ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1ED6BCA-B88C-4E7A-B332-D8FFD82C43FF}"/>
              </a:ext>
            </a:extLst>
          </p:cNvPr>
          <p:cNvSpPr/>
          <p:nvPr/>
        </p:nvSpPr>
        <p:spPr>
          <a:xfrm>
            <a:off x="5010802" y="2271580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4205E8A6-3D8B-4A79-A126-A7192B27D398}"/>
              </a:ext>
            </a:extLst>
          </p:cNvPr>
          <p:cNvSpPr/>
          <p:nvPr/>
        </p:nvSpPr>
        <p:spPr>
          <a:xfrm>
            <a:off x="5287604" y="3429000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AC6C91F-8DCB-438D-B35A-665BF23FE57D}"/>
              </a:ext>
            </a:extLst>
          </p:cNvPr>
          <p:cNvSpPr/>
          <p:nvPr/>
        </p:nvSpPr>
        <p:spPr>
          <a:xfrm>
            <a:off x="5634095" y="4509120"/>
            <a:ext cx="3278825" cy="792088"/>
          </a:xfrm>
          <a:prstGeom prst="roundRect">
            <a:avLst>
              <a:gd name="adj" fmla="val 1162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</p:txBody>
      </p:sp>
      <p:pic>
        <p:nvPicPr>
          <p:cNvPr id="2050" name="Picture 2" descr="F:\К конкурсу ДЮЦ\20190226_1702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821686" y="1519982"/>
            <a:ext cx="1781408" cy="2295284"/>
          </a:xfrm>
          <a:prstGeom prst="rect">
            <a:avLst/>
          </a:prstGeom>
          <a:noFill/>
        </p:spPr>
      </p:pic>
      <p:pic>
        <p:nvPicPr>
          <p:cNvPr id="2053" name="Picture 5" descr="F:\К конкурсу ДЮЦ\5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8237" y="3869932"/>
            <a:ext cx="2218780" cy="19437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1776920"/>
            <a:ext cx="2211130" cy="175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662854"/>
            <a:ext cx="2570311" cy="21642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778" b="97556" l="7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51010" y="1011118"/>
            <a:ext cx="1138617" cy="1069938"/>
          </a:xfrm>
          <a:prstGeom prst="rect">
            <a:avLst/>
          </a:prstGeom>
          <a:ln>
            <a:noFill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-114655" y="398465"/>
            <a:ext cx="9324528" cy="524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</a:p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дополнительного образования детей им. В. Волошиной»   </a:t>
            </a:r>
          </a:p>
        </p:txBody>
      </p:sp>
    </p:spTree>
    <p:extLst>
      <p:ext uri="{BB962C8B-B14F-4D97-AF65-F5344CB8AC3E}">
        <p14:creationId xmlns:p14="http://schemas.microsoft.com/office/powerpoint/2010/main" xmlns="" val="35107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E886C6CB-1CB9-485C-B914-30FF0EF556A7}"/>
              </a:ext>
            </a:extLst>
          </p:cNvPr>
          <p:cNvSpPr/>
          <p:nvPr/>
        </p:nvSpPr>
        <p:spPr>
          <a:xfrm>
            <a:off x="196612" y="0"/>
            <a:ext cx="8750776" cy="6525344"/>
          </a:xfrm>
          <a:prstGeom prst="roundRect">
            <a:avLst>
              <a:gd name="adj" fmla="val 29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91" y="-125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эмблема в gif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4290"/>
            <a:ext cx="811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778" b="97556" l="7000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05788" y="2636912"/>
            <a:ext cx="4061399" cy="3816424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5996546-1E9F-44F1-AA21-723ED6F0D050}"/>
              </a:ext>
            </a:extLst>
          </p:cNvPr>
          <p:cNvSpPr/>
          <p:nvPr/>
        </p:nvSpPr>
        <p:spPr>
          <a:xfrm>
            <a:off x="-206072" y="1022822"/>
            <a:ext cx="9126252" cy="181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0" indent="4763" algn="ctr">
              <a:lnSpc>
                <a:spcPts val="2500"/>
              </a:lnSpc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Разделы методического кейса  дополнительной общеобразовательной общеразвивающей программы художественной направленности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lvl="0" indent="4763" algn="ctr">
              <a:lnSpc>
                <a:spcPts val="2500"/>
              </a:lnSpc>
              <a:spcBef>
                <a:spcPct val="20000"/>
              </a:spcBef>
              <a:buClr>
                <a:srgbClr val="9BBB59"/>
              </a:buClr>
              <a:buSzPct val="95000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«ДИЗАЙН КОСТЮМА»</a:t>
            </a:r>
          </a:p>
          <a:p>
            <a:pPr lvl="0" algn="ctr" defTabSz="977900"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-114655" y="398465"/>
            <a:ext cx="9324528" cy="524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 </a:t>
            </a:r>
          </a:p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дополнительного образования детей им. В. Волошиной»   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27102" y="1038776"/>
            <a:ext cx="8964488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9138" indent="4763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636912"/>
            <a:ext cx="2694337" cy="420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54127" y="2636912"/>
            <a:ext cx="2694337" cy="420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12160" y="2688381"/>
            <a:ext cx="276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ВАРИАТИВНАЯ ЧАСТЬ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3172167"/>
            <a:ext cx="2694337" cy="7717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0553" y="4066965"/>
            <a:ext cx="2694337" cy="10359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53050" y="3248476"/>
            <a:ext cx="2694337" cy="420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53051" y="3809864"/>
            <a:ext cx="2694337" cy="5912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средства, формы текущего контроля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53049" y="4584961"/>
            <a:ext cx="2694337" cy="420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53048" y="5201965"/>
            <a:ext cx="2694337" cy="420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следы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1318" y="2688381"/>
            <a:ext cx="276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ИНВАРИАНТНАЯ ЧАСТЬ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9" y="3059697"/>
            <a:ext cx="332656" cy="332656"/>
          </a:xfrm>
          <a:prstGeom prst="rect">
            <a:avLst/>
          </a:prstGeom>
        </p:spPr>
      </p:pic>
      <p:pic>
        <p:nvPicPr>
          <p:cNvPr id="46" name="Рисунок 4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9" y="3963397"/>
            <a:ext cx="332656" cy="332656"/>
          </a:xfrm>
          <a:prstGeom prst="rect">
            <a:avLst/>
          </a:prstGeom>
        </p:spPr>
      </p:pic>
      <p:pic>
        <p:nvPicPr>
          <p:cNvPr id="48" name="Рисунок 47">
            <a:hlinkClick r:id="rId9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3106842"/>
            <a:ext cx="332656" cy="332656"/>
          </a:xfrm>
          <a:prstGeom prst="rect">
            <a:avLst/>
          </a:prstGeom>
        </p:spPr>
      </p:pic>
      <p:pic>
        <p:nvPicPr>
          <p:cNvPr id="49" name="Рисунок 4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456" y="3722315"/>
            <a:ext cx="332656" cy="332656"/>
          </a:xfrm>
          <a:prstGeom prst="rect">
            <a:avLst/>
          </a:prstGeom>
        </p:spPr>
      </p:pic>
      <p:pic>
        <p:nvPicPr>
          <p:cNvPr id="51" name="Рисунок 50">
            <a:hlinkClick r:id="rId11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76456" y="4404626"/>
            <a:ext cx="332656" cy="332656"/>
          </a:xfrm>
          <a:prstGeom prst="rect">
            <a:avLst/>
          </a:prstGeom>
        </p:spPr>
      </p:pic>
      <p:pic>
        <p:nvPicPr>
          <p:cNvPr id="52" name="Рисунок 5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76456" y="5035637"/>
            <a:ext cx="332656" cy="332656"/>
          </a:xfrm>
          <a:prstGeom prst="rect">
            <a:avLst/>
          </a:prstGeom>
        </p:spPr>
      </p:pic>
      <p:pic>
        <p:nvPicPr>
          <p:cNvPr id="2" name="Рисунок 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3277" y="6047224"/>
            <a:ext cx="757455" cy="757455"/>
          </a:xfrm>
          <a:prstGeom prst="rect">
            <a:avLst/>
          </a:prstGeom>
        </p:spPr>
      </p:pic>
      <p:pic>
        <p:nvPicPr>
          <p:cNvPr id="26" name="Рисунок 25">
            <a:hlinkClick r:id="rId15"/>
          </p:cNvPr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192" y="3692966"/>
            <a:ext cx="373999" cy="373999"/>
          </a:xfrm>
          <a:prstGeom prst="rect">
            <a:avLst/>
          </a:prstGeom>
        </p:spPr>
      </p:pic>
      <p:pic>
        <p:nvPicPr>
          <p:cNvPr id="3" name="Рисунок 2">
            <a:hlinkClick r:id="rId17"/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694" y="4423463"/>
            <a:ext cx="322995" cy="3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5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-267055" y="113825"/>
            <a:ext cx="9324528" cy="788921"/>
            <a:chOff x="-180528" y="214290"/>
            <a:chExt cx="9144000" cy="759418"/>
          </a:xfrm>
        </p:grpSpPr>
        <p:pic>
          <p:nvPicPr>
            <p:cNvPr id="7" name="Рисунок 6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0" y="214290"/>
              <a:ext cx="757888" cy="75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-180528" y="341586"/>
              <a:ext cx="9144000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Муниципальное бюджетное образовательное учреждение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дополнительного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образования  </a:t>
              </a:r>
            </a:p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«Центр дополнительного образования детей им. В. Волошиной»   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413603" y="1302252"/>
            <a:ext cx="8316794" cy="762655"/>
          </a:xfrm>
          <a:prstGeom prst="roundRect">
            <a:avLst>
              <a:gd name="adj" fmla="val 13229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defTabSz="9779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 г. № 273-ФЗ «Об образовании в Российской Федерации»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="" xmlns:a16="http://schemas.microsoft.com/office/drawing/2014/main" id="{C995A0A4-4E31-49B9-BBDF-7160EE1C3D84}"/>
              </a:ext>
            </a:extLst>
          </p:cNvPr>
          <p:cNvSpPr/>
          <p:nvPr/>
        </p:nvSpPr>
        <p:spPr>
          <a:xfrm>
            <a:off x="413603" y="2079869"/>
            <a:ext cx="8316794" cy="1425833"/>
          </a:xfrm>
          <a:prstGeom prst="roundRect">
            <a:avLst>
              <a:gd name="adj" fmla="val 1322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defTabSz="9779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="" xmlns:a16="http://schemas.microsoft.com/office/drawing/2014/main" id="{CC5AD22A-D75A-471B-9E2B-13B10DCD57AF}"/>
              </a:ext>
            </a:extLst>
          </p:cNvPr>
          <p:cNvSpPr/>
          <p:nvPr/>
        </p:nvSpPr>
        <p:spPr>
          <a:xfrm>
            <a:off x="413603" y="3520664"/>
            <a:ext cx="8316794" cy="696337"/>
          </a:xfrm>
          <a:prstGeom prst="roundRect">
            <a:avLst>
              <a:gd name="adj" fmla="val 13229"/>
            </a:avLst>
          </a:prstGeom>
          <a:solidFill>
            <a:srgbClr val="ACDED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 от 04.09.2014 № 1726-р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="" xmlns:a16="http://schemas.microsoft.com/office/drawing/2014/main" id="{93E86F51-C2E8-4480-B052-DF618ECBB4C2}"/>
              </a:ext>
            </a:extLst>
          </p:cNvPr>
          <p:cNvSpPr/>
          <p:nvPr/>
        </p:nvSpPr>
        <p:spPr>
          <a:xfrm>
            <a:off x="413603" y="4245972"/>
            <a:ext cx="8316794" cy="1094244"/>
          </a:xfrm>
          <a:prstGeom prst="roundRect">
            <a:avLst>
              <a:gd name="adj" fmla="val 1322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РФ от 18.11.2015 3 09-3242  «Методические рекомендации по проектированию дополнительных Общеразвивающих программ» 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="" xmlns:a16="http://schemas.microsoft.com/office/drawing/2014/main" id="{EAD185A5-D73A-4711-9F7E-8E96CE091D2D}"/>
              </a:ext>
            </a:extLst>
          </p:cNvPr>
          <p:cNvSpPr/>
          <p:nvPr/>
        </p:nvSpPr>
        <p:spPr>
          <a:xfrm>
            <a:off x="413603" y="5369187"/>
            <a:ext cx="8316794" cy="994767"/>
          </a:xfrm>
          <a:prstGeom prst="roundRect">
            <a:avLst>
              <a:gd name="adj" fmla="val 1322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Положение о дополнительной общеразвивающей программе от 30.05.2016 г. протокол № 2 педагогического совета МБОУ ДО «ЦДОД им. В. Волошиной»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584" y="3222745"/>
            <a:ext cx="282957" cy="282957"/>
          </a:xfrm>
          <a:prstGeom prst="rect">
            <a:avLst/>
          </a:prstGeom>
        </p:spPr>
      </p:pic>
      <p:pic>
        <p:nvPicPr>
          <p:cNvPr id="13" name="Рисунок 12">
            <a:hlinkClick r:id="rId6"/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582" y="1775169"/>
            <a:ext cx="282957" cy="282957"/>
          </a:xfrm>
          <a:prstGeom prst="rect">
            <a:avLst/>
          </a:prstGeom>
        </p:spPr>
      </p:pic>
      <p:pic>
        <p:nvPicPr>
          <p:cNvPr id="17" name="Рисунок 16">
            <a:hlinkClick r:id="rId7"/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583" y="3946512"/>
            <a:ext cx="282957" cy="282957"/>
          </a:xfrm>
          <a:prstGeom prst="rect">
            <a:avLst/>
          </a:prstGeom>
        </p:spPr>
      </p:pic>
      <p:pic>
        <p:nvPicPr>
          <p:cNvPr id="18" name="Рисунок 17">
            <a:hlinkClick r:id="rId8"/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837" y="5057259"/>
            <a:ext cx="282957" cy="2829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505" y="6065336"/>
            <a:ext cx="282957" cy="282957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475" y="113825"/>
            <a:ext cx="394459" cy="3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1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7297" y="1196752"/>
            <a:ext cx="8661667" cy="1160562"/>
          </a:xfrm>
          <a:prstGeom prst="roundRect">
            <a:avLst>
              <a:gd name="adj" fmla="val 13229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763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проблемы развития творческих способностей детей, удовлетворение их индивидуальных потребностей в художественной деятельности, повышение эффективности художественного образования актуально для современной практики дополнительного образования</a:t>
            </a:r>
            <a:endParaRPr lang="ru-RU" sz="16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CA93A3-79B4-4768-A41F-C2E2A1AD2CAA}"/>
              </a:ext>
            </a:extLst>
          </p:cNvPr>
          <p:cNvSpPr/>
          <p:nvPr/>
        </p:nvSpPr>
        <p:spPr>
          <a:xfrm>
            <a:off x="196612" y="0"/>
            <a:ext cx="8750776" cy="5277077"/>
          </a:xfrm>
          <a:prstGeom prst="roundRect">
            <a:avLst>
              <a:gd name="adj" fmla="val 29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214290"/>
            <a:ext cx="9144000" cy="844378"/>
            <a:chOff x="0" y="214290"/>
            <a:chExt cx="9144000" cy="812800"/>
          </a:xfrm>
        </p:grpSpPr>
        <p:pic>
          <p:nvPicPr>
            <p:cNvPr id="7" name="Рисунок 6" descr="эмблема в gif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0" y="214290"/>
              <a:ext cx="811162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0" y="332656"/>
              <a:ext cx="9144000" cy="5048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Муниципальное бюджетное образовательное учреждение дополнительного образования  </a:t>
              </a:r>
            </a:p>
            <a:p>
              <a:pPr marL="719138" indent="4763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«Центр дополнительного образования детей им. В. Волошиной»  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28476" y="2530883"/>
            <a:ext cx="2646712" cy="3743207"/>
            <a:chOff x="3271394" y="1341977"/>
            <a:chExt cx="2646712" cy="3743207"/>
          </a:xfrm>
        </p:grpSpPr>
        <p:pic>
          <p:nvPicPr>
            <p:cNvPr id="11" name="Picture 3">
              <a:extLst>
                <a:ext uri="{FF2B5EF4-FFF2-40B4-BE49-F238E27FC236}">
                  <a16:creationId xmlns="" xmlns:a16="http://schemas.microsoft.com/office/drawing/2014/main" id="{1473EF9C-9C0F-44AC-86D2-5C8A56CD2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271394" y="1341977"/>
              <a:ext cx="2646712" cy="374320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43C1A77D-6F95-4580-A38B-A83294D7EBC4}"/>
                </a:ext>
              </a:extLst>
            </p:cNvPr>
            <p:cNvSpPr/>
            <p:nvPr/>
          </p:nvSpPr>
          <p:spPr>
            <a:xfrm>
              <a:off x="4061909" y="3020992"/>
              <a:ext cx="1531958" cy="447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745A34D-BA59-4C75-BD05-A5FAB2B3DD01}"/>
                </a:ext>
              </a:extLst>
            </p:cNvPr>
            <p:cNvSpPr txBox="1"/>
            <p:nvPr/>
          </p:nvSpPr>
          <p:spPr>
            <a:xfrm>
              <a:off x="3989901" y="3530912"/>
              <a:ext cx="1806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Дизайн костюма</a:t>
              </a:r>
            </a:p>
          </p:txBody>
        </p:sp>
      </p:grpSp>
      <p:pic>
        <p:nvPicPr>
          <p:cNvPr id="2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358" y="5805264"/>
            <a:ext cx="738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37453" y="2516185"/>
            <a:ext cx="1912048" cy="1616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2240" y="4456811"/>
            <a:ext cx="1722475" cy="2138448"/>
          </a:xfrm>
          <a:prstGeom prst="rect">
            <a:avLst/>
          </a:prstGeom>
        </p:spPr>
      </p:pic>
      <p:sp>
        <p:nvSpPr>
          <p:cNvPr id="28" name="Прямоугольник: скругленные углы 2">
            <a:hlinkClick r:id="rId9" action="ppaction://hlinksldjump"/>
            <a:extLst>
              <a:ext uri="{FF2B5EF4-FFF2-40B4-BE49-F238E27FC236}">
                <a16:creationId xmlns="" xmlns:a16="http://schemas.microsoft.com/office/drawing/2014/main" id="{50308DC1-EAF0-49E1-B777-6531DD40309F}"/>
              </a:ext>
            </a:extLst>
          </p:cNvPr>
          <p:cNvSpPr/>
          <p:nvPr/>
        </p:nvSpPr>
        <p:spPr>
          <a:xfrm>
            <a:off x="327297" y="2538620"/>
            <a:ext cx="2948559" cy="110640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Инновационность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 образовательной деятельности педагога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: скругленные углы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0308DC1-EAF0-49E1-B777-6531DD40309F}"/>
              </a:ext>
            </a:extLst>
          </p:cNvPr>
          <p:cNvSpPr/>
          <p:nvPr/>
        </p:nvSpPr>
        <p:spPr>
          <a:xfrm>
            <a:off x="345264" y="3789040"/>
            <a:ext cx="2948559" cy="100679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Преимущество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: скругленные углы 2">
            <a:extLst>
              <a:ext uri="{FF2B5EF4-FFF2-40B4-BE49-F238E27FC236}">
                <a16:creationId xmlns="" xmlns:a16="http://schemas.microsoft.com/office/drawing/2014/main" id="{50308DC1-EAF0-49E1-B777-6531DD40309F}"/>
              </a:ext>
            </a:extLst>
          </p:cNvPr>
          <p:cNvSpPr/>
          <p:nvPr/>
        </p:nvSpPr>
        <p:spPr>
          <a:xfrm>
            <a:off x="285720" y="4902670"/>
            <a:ext cx="2990136" cy="92695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Педагогическая обоснованность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6" name="Рисунок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44" y="5444503"/>
            <a:ext cx="332656" cy="332656"/>
          </a:xfrm>
          <a:prstGeom prst="rect">
            <a:avLst/>
          </a:prstGeom>
        </p:spPr>
      </p:pic>
      <p:pic>
        <p:nvPicPr>
          <p:cNvPr id="34" name="Рисунок 3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460" y="5444503"/>
            <a:ext cx="332656" cy="332656"/>
          </a:xfrm>
          <a:prstGeom prst="rect">
            <a:avLst/>
          </a:prstGeom>
        </p:spPr>
      </p:pic>
      <p:pic>
        <p:nvPicPr>
          <p:cNvPr id="36" name="Рисунок 3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5444503"/>
            <a:ext cx="332656" cy="332656"/>
          </a:xfrm>
          <a:prstGeom prst="rect">
            <a:avLst/>
          </a:prstGeom>
        </p:spPr>
      </p:pic>
      <p:pic>
        <p:nvPicPr>
          <p:cNvPr id="37" name="Рисунок 3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475" y="127167"/>
            <a:ext cx="394459" cy="3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8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</TotalTime>
  <Words>918</Words>
  <Application>Microsoft Office PowerPoint</Application>
  <PresentationFormat>Экран 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ПРЕИМУЩЕСТВА</vt:lpstr>
      <vt:lpstr>Слайд 12</vt:lpstr>
      <vt:lpstr>Слайд 13</vt:lpstr>
      <vt:lpstr>Слайд 14</vt:lpstr>
      <vt:lpstr>КРИТЕРИИ ОЦЕНКИ РЕЗУЛЬТАТИВНОСТИ  ОБРАЗОВАТЕЛЬНОЙ ДЕЯТЕЛЬНОСТИ </vt:lpstr>
      <vt:lpstr>КРИТЕРИИ ОЦЕНКИ РЕЗУЛЬТАТИВНОСТИ  ОБРАЗОВАТЕЛЬНОЙ ДЕЯТЕЛЬНОСТИ </vt:lpstr>
      <vt:lpstr>КРИТЕРИИ ОЦЕНКИ РЕЗУЛЬТАТИВНОСТИ  ОБРАЗОВАТЕЛЬНОЙ ДЕЯТЕЛЬНОСТИ </vt:lpstr>
      <vt:lpstr>КРИТЕРИИ ОЦЕНКИ РЕЗУЛЬТАТИВНОСТИ  ОБРАЗОВАТЕЛЬНОЙ ДЕЯТЕЛЬНОСТИ </vt:lpstr>
      <vt:lpstr>ЦИФРОВЫЕ СЛЕДЫ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368</cp:revision>
  <dcterms:created xsi:type="dcterms:W3CDTF">2015-03-18T03:40:57Z</dcterms:created>
  <dcterms:modified xsi:type="dcterms:W3CDTF">2025-02-10T02:56:04Z</dcterms:modified>
</cp:coreProperties>
</file>