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4" r:id="rId12"/>
    <p:sldId id="345" r:id="rId13"/>
    <p:sldId id="346" r:id="rId14"/>
    <p:sldId id="341" r:id="rId15"/>
    <p:sldId id="259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214F87"/>
    <a:srgbClr val="D7E5F5"/>
    <a:srgbClr val="D5E0C4"/>
    <a:srgbClr val="C0D2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221" autoAdjust="0"/>
  </p:normalViewPr>
  <p:slideViewPr>
    <p:cSldViewPr>
      <p:cViewPr varScale="1">
        <p:scale>
          <a:sx n="100" d="100"/>
          <a:sy n="100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CBE92-7819-4267-B683-E23267F06427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71D2E-CF79-4F8B-83C5-CA266F3A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1D2E-CF79-4F8B-83C5-CA266F3A6B9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CF39-C9B3-4AD5-8BA2-6629624F6FB3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6C99-C637-4804-8FFB-1E27BA8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CF39-C9B3-4AD5-8BA2-6629624F6FB3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6C99-C637-4804-8FFB-1E27BA8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CF39-C9B3-4AD5-8BA2-6629624F6FB3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6C99-C637-4804-8FFB-1E27BA8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CF39-C9B3-4AD5-8BA2-6629624F6FB3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6C99-C637-4804-8FFB-1E27BA8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CF39-C9B3-4AD5-8BA2-6629624F6FB3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6C99-C637-4804-8FFB-1E27BA8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CF39-C9B3-4AD5-8BA2-6629624F6FB3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6C99-C637-4804-8FFB-1E27BA8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CF39-C9B3-4AD5-8BA2-6629624F6FB3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6C99-C637-4804-8FFB-1E27BA8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CF39-C9B3-4AD5-8BA2-6629624F6FB3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6C99-C637-4804-8FFB-1E27BA8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CF39-C9B3-4AD5-8BA2-6629624F6FB3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6C99-C637-4804-8FFB-1E27BA8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CF39-C9B3-4AD5-8BA2-6629624F6FB3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6C99-C637-4804-8FFB-1E27BA8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CF39-C9B3-4AD5-8BA2-6629624F6FB3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6C99-C637-4804-8FFB-1E27BA8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CCF39-C9B3-4AD5-8BA2-6629624F6FB3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6C99-C637-4804-8FFB-1E27BA8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67544" y="1556793"/>
            <a:ext cx="8208912" cy="2808311"/>
          </a:xfrm>
        </p:spPr>
        <p:txBody>
          <a:bodyPr>
            <a:noAutofit/>
          </a:bodyPr>
          <a:lstStyle/>
          <a:p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chemeClr val="accent1">
                      <a:lumMod val="60000"/>
                      <a:lumOff val="40000"/>
                      <a:alpha val="80000"/>
                    </a:schemeClr>
                  </a:outerShdw>
                </a:effectLst>
                <a:ea typeface="+mn-ea"/>
                <a:cs typeface="+mn-cs"/>
              </a:rPr>
              <a:t>муниципальное бюджетное образовательное учреждение дополнительного образования </a:t>
            </a:r>
            <a:b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chemeClr val="accent1">
                      <a:lumMod val="60000"/>
                      <a:lumOff val="40000"/>
                      <a:alpha val="80000"/>
                    </a:schemeClr>
                  </a:outerShdw>
                </a:effectLst>
                <a:ea typeface="+mn-ea"/>
                <a:cs typeface="+mn-cs"/>
              </a:rPr>
            </a:b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chemeClr val="accent1">
                      <a:lumMod val="60000"/>
                      <a:lumOff val="40000"/>
                      <a:alpha val="80000"/>
                    </a:schemeClr>
                  </a:outerShdw>
                </a:effectLst>
                <a:ea typeface="+mn-ea"/>
                <a:cs typeface="+mn-cs"/>
              </a:rPr>
              <a:t>«Центр дополнительного образования детей им. В. Волошиной»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chemeClr val="accent1">
                    <a:lumMod val="60000"/>
                    <a:lumOff val="40000"/>
                    <a:alpha val="80000"/>
                  </a:scheme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2" name="Заголовок 9"/>
          <p:cNvSpPr txBox="1">
            <a:spLocks/>
          </p:cNvSpPr>
          <p:nvPr/>
        </p:nvSpPr>
        <p:spPr>
          <a:xfrm>
            <a:off x="1979712" y="260648"/>
            <a:ext cx="66247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Вас приветствует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9"/>
          <p:cNvSpPr txBox="1">
            <a:spLocks/>
          </p:cNvSpPr>
          <p:nvPr/>
        </p:nvSpPr>
        <p:spPr>
          <a:xfrm>
            <a:off x="4716016" y="4437111"/>
            <a:ext cx="3894584" cy="1296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Директор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Чередова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Ирина Петровна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7504" y="1268760"/>
            <a:ext cx="4032448" cy="482453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21" name="Заголовок 9"/>
          <p:cNvSpPr txBox="1">
            <a:spLocks/>
          </p:cNvSpPr>
          <p:nvPr/>
        </p:nvSpPr>
        <p:spPr>
          <a:xfrm>
            <a:off x="1835696" y="0"/>
            <a:ext cx="712879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КУЛЬТУРНО-МАССОВАЯ РАБОТА В ЦЕНТРЕ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873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333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747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2574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031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185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1644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343084"/>
            <a:ext cx="403244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ЮБИЛЕЙ ЦЕНТРА</a:t>
            </a:r>
          </a:p>
          <a:p>
            <a:pPr lvl="0">
              <a:defRPr/>
            </a:pPr>
            <a:endParaRPr lang="ru-RU" sz="800" dirty="0" smtClean="0">
              <a:solidFill>
                <a:srgbClr val="002060"/>
              </a:solidFill>
            </a:endParaRPr>
          </a:p>
          <a:p>
            <a:pPr lvl="0" indent="179388"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В 2016 году ЦДОД им. В. Волошиной отметил 80-летие. </a:t>
            </a:r>
          </a:p>
          <a:p>
            <a:pPr lvl="0" indent="179388"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Для педагогов, учащихся и родителей на сцене Музыкального театра Кузбасса им.А.Боброва прошел юбилейный концерт «Письмо из прошлого», а для ветеранов педагогического труда, которые много лет посвятили работе во Дворце пионеров, была организована встреча и чаепитие.</a:t>
            </a:r>
          </a:p>
          <a:p>
            <a:pPr lvl="0" indent="179388"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По решению профсоюзного комитета 8 членов профсоюза отмечены грамотами Горкома профсоюза, а Артеменко Г.Ю. и </a:t>
            </a:r>
            <a:r>
              <a:rPr lang="ru-RU" sz="1700" dirty="0" err="1" smtClean="0">
                <a:solidFill>
                  <a:srgbClr val="002060"/>
                </a:solidFill>
              </a:rPr>
              <a:t>Мастеренко</a:t>
            </a:r>
            <a:r>
              <a:rPr lang="ru-RU" sz="1700" dirty="0" smtClean="0">
                <a:solidFill>
                  <a:srgbClr val="002060"/>
                </a:solidFill>
              </a:rPr>
              <a:t> Н.Б. – награждены за 40-летний непрерывной стаж работы в Центре.</a:t>
            </a:r>
            <a:endParaRPr lang="ru-RU" sz="1700" dirty="0"/>
          </a:p>
        </p:txBody>
      </p:sp>
      <p:pic>
        <p:nvPicPr>
          <p:cNvPr id="19" name="Picture 2" descr="C:\Documents and Settings\OEM\Рабочий стол\фото 2017\Встреча с ветеранами педагогического труда\_MG_08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1124744"/>
            <a:ext cx="4772575" cy="279768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2" name="Picture 2" descr="C:\Documents and Settings\OEM\Рабочий стол\материалы на конкурс\фото 2017\Наша жизнь\IMG_946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0152" y="3953271"/>
            <a:ext cx="1483528" cy="214002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3" name="Picture 3" descr="C:\Documents and Settings\OEM\Рабочий стол\материалы на конкурс\фото 2017\Наша жизнь\IMG_946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24328" y="3953271"/>
            <a:ext cx="1412914" cy="214002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9217" name="Picture 1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83968" y="3951296"/>
            <a:ext cx="1563081" cy="2142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7504" y="1268760"/>
            <a:ext cx="3888432" cy="453650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21" name="Заголовок 9"/>
          <p:cNvSpPr txBox="1">
            <a:spLocks/>
          </p:cNvSpPr>
          <p:nvPr/>
        </p:nvSpPr>
        <p:spPr>
          <a:xfrm>
            <a:off x="1835696" y="0"/>
            <a:ext cx="712879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КУЛЬТУРНО-МАССОВАЯ РАБОТА В ЦЕНТРЕ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873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333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747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2574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031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185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1644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343085"/>
            <a:ext cx="3888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800" dirty="0" smtClean="0">
              <a:solidFill>
                <a:srgbClr val="002060"/>
              </a:solidFill>
            </a:endParaRPr>
          </a:p>
          <a:p>
            <a:pPr lvl="0" indent="179388"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Ежегодно профсоюзный комитет поздравляет членов профсоюза с праздниками. 8 марта, 23 февраля, в День учителя – коллектив Центра получает заряд позитива и отличного настроения, участников торжеств ждут интересная программа с чаепитием и подарками!</a:t>
            </a:r>
          </a:p>
          <a:p>
            <a:pPr lvl="0" indent="179388"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А новогоднему празднику рады и взрослые и дети. Педагоги готовят поздравления для членов коллектива с новым годом, поют, шутят, веселятся от души! А наших деток каждый год ждут сказочные герои и замечательные подарки от профсоюзного Дедушки Мороза.</a:t>
            </a:r>
          </a:p>
        </p:txBody>
      </p:sp>
      <p:pic>
        <p:nvPicPr>
          <p:cNvPr id="25" name="Picture 3" descr="C:\Documents and Settings\OEM\Рабочий стол\фото 2017\8 марта\_MG_764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67944" y="1196751"/>
            <a:ext cx="2236809" cy="1872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4139952" y="3068960"/>
            <a:ext cx="475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             8 марта	                   День учителя</a:t>
            </a:r>
          </a:p>
        </p:txBody>
      </p:sp>
      <p:pic>
        <p:nvPicPr>
          <p:cNvPr id="27" name="Picture 2" descr="C:\Documents and Settings\OEM\Рабочий стол\фото 2017\День Учителя\IMG_122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93262" y="1196754"/>
            <a:ext cx="2743234" cy="187220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8" name="Picture 3" descr="C:\Documents and Settings\OEM\Рабочий стол\материалы на конкурс\фото 2017\Встречаем новый год\IMG_7886.JPG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4067943" y="3573016"/>
            <a:ext cx="2990140" cy="19944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30" name="Picture 4" descr="C:\Documents and Settings\OEM\Рабочий стол\Утренник\IMG_421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20272" y="3573017"/>
            <a:ext cx="2005521" cy="199399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31" name="Прямоугольник 30"/>
          <p:cNvSpPr/>
          <p:nvPr/>
        </p:nvSpPr>
        <p:spPr>
          <a:xfrm>
            <a:off x="4139952" y="5579949"/>
            <a:ext cx="475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С Новым годом педагоги и ребята!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7504" y="1268760"/>
            <a:ext cx="3888432" cy="28803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21" name="Заголовок 9"/>
          <p:cNvSpPr txBox="1">
            <a:spLocks/>
          </p:cNvSpPr>
          <p:nvPr/>
        </p:nvSpPr>
        <p:spPr>
          <a:xfrm>
            <a:off x="1835696" y="0"/>
            <a:ext cx="712879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КУЛЬТУРНО-МАССОВАЯ РАБОТА В ЦЕНТРЕ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873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333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747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2574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031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185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1644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343085"/>
            <a:ext cx="3888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Конкурс «Золотые ручки»</a:t>
            </a:r>
          </a:p>
          <a:p>
            <a:pPr lvl="0">
              <a:defRPr/>
            </a:pPr>
            <a:endParaRPr lang="ru-RU" sz="800" dirty="0" smtClean="0">
              <a:solidFill>
                <a:srgbClr val="002060"/>
              </a:solidFill>
            </a:endParaRPr>
          </a:p>
          <a:p>
            <a:pPr lvl="0" indent="179388">
              <a:defRPr/>
            </a:pPr>
            <a:r>
              <a:rPr lang="ru-RU" dirty="0" smtClean="0">
                <a:solidFill>
                  <a:srgbClr val="002060"/>
                </a:solidFill>
              </a:rPr>
              <a:t>Уже традиционным стал конкурс творческих работ членов профсоюза «Золотые ручки» или «Ваше хобби». Это прекрасная возможность проявить свои творческие возможности и таланты.</a:t>
            </a:r>
          </a:p>
          <a:p>
            <a:pPr lvl="0" indent="179388">
              <a:defRPr/>
            </a:pPr>
            <a:r>
              <a:rPr lang="ru-RU" dirty="0" smtClean="0">
                <a:solidFill>
                  <a:srgbClr val="002060"/>
                </a:solidFill>
              </a:rPr>
              <a:t>Участники конкурса награждаются подарками от профсоюза!</a:t>
            </a:r>
          </a:p>
        </p:txBody>
      </p:sp>
      <p:pic>
        <p:nvPicPr>
          <p:cNvPr id="43010" name="Picture 2" descr="C:\Documents and Settings\Admin\Рабочий стол\озеро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1197072"/>
            <a:ext cx="2160000" cy="288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43011" name="Picture 3" descr="C:\Documents and Settings\Admin\Рабочий стол\картин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216" y="1197072"/>
            <a:ext cx="2412479" cy="288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9" name="Picture 2" descr="E:\SDC11449.JPG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5490102" y="3212976"/>
            <a:ext cx="2106234" cy="280831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32" name="Picture 2" descr="C:\Documents and Settings\OEM\Рабочий стол\фото 2017\8 марта\_MG_780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7504" y="4221088"/>
            <a:ext cx="3888432" cy="187220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7504" y="1988839"/>
            <a:ext cx="3888432" cy="28803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21" name="Заголовок 9"/>
          <p:cNvSpPr txBox="1">
            <a:spLocks/>
          </p:cNvSpPr>
          <p:nvPr/>
        </p:nvSpPr>
        <p:spPr>
          <a:xfrm>
            <a:off x="1835696" y="0"/>
            <a:ext cx="712879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КУЛЬТУРНО-МАССОВАЯ РАБОТА В ЦЕНТРЕ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873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333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747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2574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031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185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1644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988840"/>
            <a:ext cx="3888432" cy="288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Клуб «Подружка»</a:t>
            </a:r>
          </a:p>
          <a:p>
            <a:pPr lvl="0">
              <a:defRPr/>
            </a:pPr>
            <a:endParaRPr lang="ru-RU" sz="800" dirty="0" smtClean="0">
              <a:solidFill>
                <a:srgbClr val="002060"/>
              </a:solidFill>
            </a:endParaRPr>
          </a:p>
          <a:p>
            <a:pPr lvl="0" indent="179388">
              <a:defRPr/>
            </a:pPr>
            <a:r>
              <a:rPr lang="ru-RU" dirty="0" smtClean="0">
                <a:solidFill>
                  <a:srgbClr val="002060"/>
                </a:solidFill>
              </a:rPr>
              <a:t>Участницы клуба «Подружка» делятся секретами кулинарии, советами по ведению домашнего хозяйства, пьют чай и ведут задушевные беседы.</a:t>
            </a:r>
          </a:p>
          <a:p>
            <a:pPr lvl="0" indent="179388">
              <a:defRPr/>
            </a:pPr>
            <a:r>
              <a:rPr lang="ru-RU" dirty="0" smtClean="0">
                <a:solidFill>
                  <a:srgbClr val="002060"/>
                </a:solidFill>
              </a:rPr>
              <a:t>А кроме того, стараются держать себя в тонусе на занятиях «</a:t>
            </a:r>
            <a:r>
              <a:rPr lang="ru-RU" dirty="0" err="1" smtClean="0">
                <a:solidFill>
                  <a:srgbClr val="002060"/>
                </a:solidFill>
              </a:rPr>
              <a:t>Атлетик-стрейч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1026" name="Picture 2" descr="D:\IMG_21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20749" y="1124744"/>
            <a:ext cx="4915747" cy="273630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" name="Picture 2" descr="C:\DOCUME~1\Admin\LOCALS~1\Temp\Rar$DR07.890\Xx1rU0ZnBR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18896" y="3933056"/>
            <a:ext cx="4917600" cy="213423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9512" y="1268760"/>
            <a:ext cx="8784976" cy="46805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873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333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747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2574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031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185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1644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Заголовок 9"/>
          <p:cNvSpPr txBox="1">
            <a:spLocks/>
          </p:cNvSpPr>
          <p:nvPr/>
        </p:nvSpPr>
        <p:spPr>
          <a:xfrm>
            <a:off x="1835696" y="0"/>
            <a:ext cx="712879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Итоги деятельности профсоюзной организации за  период 2014-2016 год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423804"/>
            <a:ext cx="86409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За период 2014-2016 г. проведена специальная оценка условий труда  всех рабочих мест. Работникам с неблагоприятными условиями труда производится доплата в размере </a:t>
            </a:r>
            <a:r>
              <a:rPr lang="ru-RU" sz="2000" b="1" dirty="0" smtClean="0">
                <a:solidFill>
                  <a:srgbClr val="002060"/>
                </a:solidFill>
              </a:rPr>
              <a:t>от 3 до 12%</a:t>
            </a:r>
            <a:r>
              <a:rPr lang="ru-RU" sz="2000" dirty="0" smtClean="0">
                <a:solidFill>
                  <a:srgbClr val="002060"/>
                </a:solidFill>
              </a:rPr>
              <a:t> от оклада.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- юбилейные даты  </a:t>
            </a:r>
            <a:r>
              <a:rPr lang="ru-RU" sz="2000" b="1" dirty="0" smtClean="0">
                <a:solidFill>
                  <a:srgbClr val="002060"/>
                </a:solidFill>
              </a:rPr>
              <a:t>45300 </a:t>
            </a:r>
            <a:r>
              <a:rPr lang="ru-RU" sz="2000" dirty="0" smtClean="0">
                <a:solidFill>
                  <a:srgbClr val="002060"/>
                </a:solidFill>
              </a:rPr>
              <a:t>рублей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(денежный подарок),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- медицинское обследование  и лечение </a:t>
            </a:r>
            <a:r>
              <a:rPr lang="ru-RU" sz="2000" b="1" dirty="0" smtClean="0">
                <a:solidFill>
                  <a:srgbClr val="002060"/>
                </a:solidFill>
              </a:rPr>
              <a:t>26000 </a:t>
            </a:r>
            <a:r>
              <a:rPr lang="ru-RU" sz="2000" dirty="0" smtClean="0">
                <a:solidFill>
                  <a:srgbClr val="002060"/>
                </a:solidFill>
              </a:rPr>
              <a:t>рублей,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- оздоровление детей и сотрудников </a:t>
            </a:r>
            <a:r>
              <a:rPr lang="ru-RU" sz="2000" b="1" dirty="0" smtClean="0">
                <a:solidFill>
                  <a:srgbClr val="002060"/>
                </a:solidFill>
              </a:rPr>
              <a:t>10 000 </a:t>
            </a:r>
            <a:r>
              <a:rPr lang="ru-RU" sz="2000" dirty="0" smtClean="0">
                <a:solidFill>
                  <a:srgbClr val="002060"/>
                </a:solidFill>
              </a:rPr>
              <a:t>рублей,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- знаменательные события (свадьба, рождение ребенка) </a:t>
            </a:r>
            <a:r>
              <a:rPr lang="ru-RU" sz="2000" b="1" dirty="0" smtClean="0">
                <a:solidFill>
                  <a:srgbClr val="002060"/>
                </a:solidFill>
              </a:rPr>
              <a:t>6 480 </a:t>
            </a:r>
            <a:r>
              <a:rPr lang="ru-RU" sz="2000" dirty="0" smtClean="0">
                <a:solidFill>
                  <a:srgbClr val="002060"/>
                </a:solidFill>
              </a:rPr>
              <a:t>рублей,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- культурно-массовые мероприятия </a:t>
            </a:r>
            <a:r>
              <a:rPr lang="ru-RU" sz="2000" b="1" dirty="0" smtClean="0">
                <a:solidFill>
                  <a:srgbClr val="002060"/>
                </a:solidFill>
              </a:rPr>
              <a:t>141 414 </a:t>
            </a:r>
            <a:r>
              <a:rPr lang="ru-RU" sz="2000" dirty="0" smtClean="0">
                <a:solidFill>
                  <a:srgbClr val="002060"/>
                </a:solidFill>
              </a:rPr>
              <a:t>рублей (в том числе новогодние подарки детям),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-  похороны </a:t>
            </a:r>
            <a:r>
              <a:rPr lang="ru-RU" sz="2000" b="1" dirty="0" smtClean="0">
                <a:solidFill>
                  <a:srgbClr val="002060"/>
                </a:solidFill>
              </a:rPr>
              <a:t>10000</a:t>
            </a:r>
            <a:r>
              <a:rPr lang="ru-RU" sz="2000" dirty="0" smtClean="0">
                <a:solidFill>
                  <a:srgbClr val="002060"/>
                </a:solidFill>
              </a:rPr>
              <a:t> рублей.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В 2014-2016 году </a:t>
            </a:r>
            <a:r>
              <a:rPr lang="ru-RU" sz="2000" b="1" dirty="0" smtClean="0">
                <a:solidFill>
                  <a:srgbClr val="002060"/>
                </a:solidFill>
              </a:rPr>
              <a:t>5</a:t>
            </a:r>
            <a:r>
              <a:rPr lang="ru-RU" sz="2000" dirty="0" smtClean="0">
                <a:solidFill>
                  <a:srgbClr val="002060"/>
                </a:solidFill>
              </a:rPr>
              <a:t> членов  профсоюза поправили здоровье в санатории-профилактории  «Шахтер», «</a:t>
            </a:r>
            <a:r>
              <a:rPr lang="ru-RU" sz="2000" dirty="0" err="1" smtClean="0">
                <a:solidFill>
                  <a:srgbClr val="002060"/>
                </a:solidFill>
              </a:rPr>
              <a:t>Прокопьевский</a:t>
            </a:r>
            <a:r>
              <a:rPr lang="ru-RU" sz="2000" dirty="0" smtClean="0">
                <a:solidFill>
                  <a:srgbClr val="002060"/>
                </a:solidFill>
              </a:rPr>
              <a:t>», «Молодежный»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0000"/>
            <a:lum/>
          </a:blip>
          <a:srcRect/>
          <a:stretch>
            <a:fillRect l="-1000" t="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555776" y="2780928"/>
            <a:ext cx="6336704" cy="3231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МБОУ </a:t>
            </a:r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ДО </a:t>
            </a: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«Центр дополнительного образования детей им. В.Волошиной»</a:t>
            </a:r>
          </a:p>
          <a:p>
            <a:pPr algn="r"/>
            <a:endParaRPr lang="ru-RU" b="1" i="1" dirty="0">
              <a:solidFill>
                <a:srgbClr val="002060"/>
              </a:solidFill>
              <a:latin typeface="+mn-lt"/>
            </a:endParaRPr>
          </a:p>
          <a:p>
            <a:pPr algn="r"/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г. Кемерово, ул. Мичурина, 19</a:t>
            </a:r>
          </a:p>
          <a:p>
            <a:pPr algn="r"/>
            <a:endParaRPr lang="ru-RU" b="1" i="1" dirty="0">
              <a:solidFill>
                <a:srgbClr val="002060"/>
              </a:solidFill>
              <a:latin typeface="+mn-lt"/>
            </a:endParaRPr>
          </a:p>
          <a:p>
            <a:pPr algn="r"/>
            <a:r>
              <a:rPr lang="ru-RU" sz="2800" b="1" i="1" dirty="0">
                <a:solidFill>
                  <a:srgbClr val="002060"/>
                </a:solidFill>
                <a:latin typeface="+mn-lt"/>
              </a:rPr>
              <a:t>http: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www.kemcdod.ru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ru-RU" sz="2800" b="1" i="1" dirty="0" err="1">
                <a:solidFill>
                  <a:srgbClr val="002060"/>
                </a:solidFill>
                <a:latin typeface="+mn-lt"/>
              </a:rPr>
              <a:t>эл</a:t>
            </a: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. почта: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gducger@mail.ru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 </a:t>
            </a: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тел./факс</a:t>
            </a: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58-05-20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58989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</a:rPr>
              <a:t>СПАСИБО ЗА ВНИМАНИЕ</a:t>
            </a:r>
            <a:endParaRPr lang="ru-RU" sz="5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24" name="Заголовок 9"/>
          <p:cNvSpPr txBox="1">
            <a:spLocks/>
          </p:cNvSpPr>
          <p:nvPr/>
        </p:nvSpPr>
        <p:spPr>
          <a:xfrm>
            <a:off x="1979712" y="260648"/>
            <a:ext cx="69847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МБОУ ДО «Центр дополнительного образования детей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им. В. Волошиной»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83668" y="2394754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chemeClr val="accent1">
                      <a:lumMod val="60000"/>
                      <a:lumOff val="40000"/>
                      <a:alpha val="80000"/>
                    </a:schemeClr>
                  </a:outerShdw>
                </a:effectLst>
                <a:latin typeface="+mj-lt"/>
              </a:rPr>
              <a:t>Деятельность </a:t>
            </a:r>
          </a:p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chemeClr val="accent1">
                      <a:lumMod val="60000"/>
                      <a:lumOff val="40000"/>
                      <a:alpha val="80000"/>
                    </a:schemeClr>
                  </a:outerShdw>
                </a:effectLst>
                <a:latin typeface="+mj-lt"/>
              </a:rPr>
              <a:t>первичной профсоюзной </a:t>
            </a:r>
          </a:p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chemeClr val="accent1">
                      <a:lumMod val="60000"/>
                      <a:lumOff val="40000"/>
                      <a:alpha val="80000"/>
                    </a:schemeClr>
                  </a:outerShdw>
                </a:effectLst>
                <a:latin typeface="+mj-lt"/>
              </a:rPr>
              <a:t>организации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286000" y="575474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Кемерово, 2017</a:t>
            </a:r>
          </a:p>
        </p:txBody>
      </p:sp>
      <p:pic>
        <p:nvPicPr>
          <p:cNvPr id="26627" name="Picture 3" descr="C:\Documents and Settings\Admin\Рабочий стол\11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284984"/>
            <a:ext cx="2009124" cy="267883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508104" y="1189201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+mj-lt"/>
              </a:rPr>
              <a:t>Профсоюзный комитет – </a:t>
            </a:r>
          </a:p>
          <a:p>
            <a:pPr algn="r"/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+mj-lt"/>
              </a:rPr>
              <a:t>это защита прав и интересов </a:t>
            </a:r>
          </a:p>
          <a:p>
            <a:pPr algn="r"/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+mj-lt"/>
              </a:rPr>
              <a:t>членов Профсоюза</a:t>
            </a:r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2339752" y="1196752"/>
            <a:ext cx="4464496" cy="1800000"/>
            <a:chOff x="2771800" y="1196752"/>
            <a:chExt cx="4464496" cy="18000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995936" y="1412776"/>
              <a:ext cx="32403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2060"/>
                  </a:solidFill>
                </a:rPr>
                <a:t>Председатель первичной профсоюзной организации:</a:t>
              </a:r>
              <a:br>
                <a:rPr lang="ru-RU" sz="2000" dirty="0" smtClean="0">
                  <a:solidFill>
                    <a:srgbClr val="002060"/>
                  </a:solidFill>
                </a:rPr>
              </a:br>
              <a:r>
                <a:rPr lang="ru-RU" sz="2000" b="1" i="1" dirty="0" err="1" smtClean="0">
                  <a:solidFill>
                    <a:srgbClr val="002060"/>
                  </a:solidFill>
                </a:rPr>
                <a:t>Мастеренко</a:t>
              </a:r>
              <a:r>
                <a:rPr lang="ru-RU" sz="2000" b="1" i="1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sz="2000" b="1" i="1" dirty="0" smtClean="0">
                  <a:solidFill>
                    <a:srgbClr val="002060"/>
                  </a:solidFill>
                </a:rPr>
                <a:t>Наталия Борисовна</a:t>
              </a:r>
              <a:endParaRPr lang="ru-RU" sz="20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" name="Picture 4" descr="C:\Documents and Settings\Admin\Рабочий стол\IMG_8663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771800" y="1196752"/>
              <a:ext cx="1157281" cy="180000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</p:pic>
      </p:grpSp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21" name="Заголовок 9"/>
          <p:cNvSpPr txBox="1">
            <a:spLocks/>
          </p:cNvSpPr>
          <p:nvPr/>
        </p:nvSpPr>
        <p:spPr>
          <a:xfrm>
            <a:off x="1835696" y="0"/>
            <a:ext cx="712879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СОСТАВ ПЕРВИЧНОЙ ПРОФСОЮЗНОЙ ОРГАНИЗАЦИИ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873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333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747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2574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031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185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1644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19672" y="3319824"/>
            <a:ext cx="3600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Охрана труда –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Чередова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Ирина Петровна,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Кузьмина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Татьяна Сергеевна</a:t>
            </a:r>
          </a:p>
        </p:txBody>
      </p:sp>
      <p:pic>
        <p:nvPicPr>
          <p:cNvPr id="1026" name="Picture 2" descr="C:\Documents and Settings\Admin\Рабочий стол\IMG_307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3068960"/>
            <a:ext cx="1019827" cy="144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1029" name="Picture 5" descr="C:\Documents and Settings\Admin\Рабочий стол\_MG_779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43608" y="4349997"/>
            <a:ext cx="1018800" cy="145526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1027" name="Picture 3" descr="C:\Documents and Settings\Admin\Рабочий стол\IMG_206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49996" y="3141128"/>
            <a:ext cx="960000" cy="144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3" name="Picture 6" descr="C:\Documents and Settings\Admin\Рабочий стол\2Due_7BXdjM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44008" y="4581128"/>
            <a:ext cx="965988" cy="144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44" name="Прямоугольник 43"/>
          <p:cNvSpPr/>
          <p:nvPr/>
        </p:nvSpPr>
        <p:spPr>
          <a:xfrm>
            <a:off x="5682004" y="3140968"/>
            <a:ext cx="32104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Культурно-массовая работа – </a:t>
            </a:r>
          </a:p>
          <a:p>
            <a:r>
              <a:rPr lang="ru-RU" sz="2000" b="1" i="1" dirty="0" err="1" smtClean="0">
                <a:solidFill>
                  <a:srgbClr val="002060"/>
                </a:solidFill>
              </a:rPr>
              <a:t>Абиатари</a:t>
            </a:r>
            <a:r>
              <a:rPr lang="ru-RU" sz="2000" b="1" i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Ирина Денисовна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682004" y="4581128"/>
            <a:ext cx="32824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Жилищно-бытовая комиссия –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Романова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Ольга Владимировна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Documents and Settings\OEM\Рабочий стол\материалы на конкурс\фото 2017\Профсоюзный уголок\IMG_94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32234" y="1124744"/>
            <a:ext cx="6879533" cy="489654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21" name="Заголовок 9"/>
          <p:cNvSpPr txBox="1">
            <a:spLocks/>
          </p:cNvSpPr>
          <p:nvPr/>
        </p:nvSpPr>
        <p:spPr>
          <a:xfrm>
            <a:off x="1835696" y="0"/>
            <a:ext cx="712879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ПРОФСОЮЗНЫЙ УГОЛОК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873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333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747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2574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031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185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1644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Documents and Settings\OEM\Рабочий стол\материалы на конкурс\фото 2017\Профсоюзный уголок\IMG_9453.JPG"/>
          <p:cNvPicPr>
            <a:picLocks noGrp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880" y="1340768"/>
            <a:ext cx="3420000" cy="468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873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333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747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2574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031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185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1644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Picture 3" descr="C:\Documents and Settings\OEM\Рабочий стол\материалы на конкурс\фото 2017\Профсоюзный уголок\IMG_9457.JPG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1340768"/>
            <a:ext cx="3347992" cy="468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23" name="Заголовок 9"/>
          <p:cNvSpPr txBox="1">
            <a:spLocks/>
          </p:cNvSpPr>
          <p:nvPr/>
        </p:nvSpPr>
        <p:spPr>
          <a:xfrm>
            <a:off x="1835696" y="0"/>
            <a:ext cx="712879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ПРОФСОЮЗНЫЙ УГОЛОК</a:t>
            </a:r>
          </a:p>
        </p:txBody>
      </p:sp>
      <p:pic>
        <p:nvPicPr>
          <p:cNvPr id="24" name="Picture 2" descr="C:\Documents and Settings\OEM\Рабочий стол\материалы на конкурс\фото 2017\Профсоюзный уголок\IMG_9458.JPG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52120" y="1340768"/>
            <a:ext cx="3384376" cy="468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Documents and Settings\OEM\Рабочий стол\материалы на конкурс\фото 2017\Профсоюзный уголок\IMG_9459.JP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880" y="1340768"/>
            <a:ext cx="3420000" cy="468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873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333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747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2574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031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185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1644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" name="Picture 3" descr="C:\Documents and Settings\OEM\Рабочий стол\материалы на конкурс\фото 2017\Профсоюзный уголок\IMG_9454.JPG"/>
          <p:cNvPicPr>
            <a:picLocks noGrp="1" noChangeArrowheads="1"/>
          </p:cNvPicPr>
          <p:nvPr>
            <p:ph sz="half"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80192" y="1340768"/>
            <a:ext cx="3420000" cy="468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2" name="Picture 4" descr="C:\Documents and Settings\OEM\Рабочий стол\материалы на конкурс\фото 2017\Профсоюзный уголок\IMG_9455.JPG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52120" y="1340768"/>
            <a:ext cx="3420000" cy="468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23" name="Заголовок 9"/>
          <p:cNvSpPr txBox="1">
            <a:spLocks/>
          </p:cNvSpPr>
          <p:nvPr/>
        </p:nvSpPr>
        <p:spPr>
          <a:xfrm>
            <a:off x="1835696" y="0"/>
            <a:ext cx="712879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ПРОФСОЮЗНЫЙ УГОЛОК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21" name="Заголовок 9"/>
          <p:cNvSpPr txBox="1">
            <a:spLocks/>
          </p:cNvSpPr>
          <p:nvPr/>
        </p:nvSpPr>
        <p:spPr>
          <a:xfrm>
            <a:off x="1835696" y="0"/>
            <a:ext cx="712879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ЗАСЕДАНИЕ ПРОФСОЮЗНОГО КОМИТЕТА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873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333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747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2574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031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185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1644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Picture 2" descr="C:\Documents and Settings\OEM\Рабочий стол\материалы на конкурс\фото 2017\Наша жизнь\IMG_9472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1603120" y="1412776"/>
            <a:ext cx="5937761" cy="39604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539552" y="538541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Профсоюзный комитет обсуждает  текущие вопросы  об изменениях  в  трудовом законодательстве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7504" y="3501008"/>
            <a:ext cx="8928992" cy="2592288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3" descr="C:\Documents and Settings\OEM\Рабочий стол\материалы на конкурс\фото 2017\Посещение занятий ОТ и ТБ\IMG_8919.JPG"/>
          <p:cNvPicPr>
            <a:picLocks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952160" y="1236591"/>
            <a:ext cx="3060000" cy="21204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40" y="1236592"/>
            <a:ext cx="3060000" cy="211846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2" name="Picture 2" descr="C:\Documents and Settings\OEM\Рабочий стол\фото 2017\Посещение занятий ОТ и ТБ\SDC11807 - копия (2).JPG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1236592"/>
            <a:ext cx="3060000" cy="21204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21" name="Заголовок 9"/>
          <p:cNvSpPr txBox="1">
            <a:spLocks/>
          </p:cNvSpPr>
          <p:nvPr/>
        </p:nvSpPr>
        <p:spPr>
          <a:xfrm>
            <a:off x="1835696" y="0"/>
            <a:ext cx="712879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ОХРАНА ТРУДА И ТЕХНИКА БЕЗОПАСНОСТИ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 ЗАНЯТИЯХ В ОБЪЕДИНЕНИЯХ ЦЕНТРА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873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333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747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2574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031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185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1644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7768" y="3501008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течение года профсоюзный комитет проводит рейд «Состояние охраны труда и техника безопасности на занятиях педагогов дополнительного образования», чтобы помочь педагогам правильно организовать учебно-воспитательный процесс, улучшить условия труда.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На занятиях важно: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создать благоприятный микроклимат в детском коллективе;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безопасные и комфортные условия, которые должны соответствовать  санитарно-гигиеническим требованиям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ЦДОД В.Волошиной\эмблема\с белым краем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0000">
            <a:off x="510574" y="110262"/>
            <a:ext cx="1258602" cy="12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64288" y="6309320"/>
            <a:ext cx="611560" cy="548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165304"/>
            <a:ext cx="611560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ЦДОД В.Волошиной\эмблема\бела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6345376"/>
            <a:ext cx="467481" cy="468000"/>
          </a:xfrm>
          <a:prstGeom prst="rect">
            <a:avLst/>
          </a:prstGeom>
          <a:noFill/>
        </p:spPr>
      </p:pic>
      <p:sp>
        <p:nvSpPr>
          <p:cNvPr id="21" name="Заголовок 9"/>
          <p:cNvSpPr txBox="1">
            <a:spLocks/>
          </p:cNvSpPr>
          <p:nvPr/>
        </p:nvSpPr>
        <p:spPr>
          <a:xfrm>
            <a:off x="1835696" y="0"/>
            <a:ext cx="712879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ОТЧЕТНО-ВЫБОРНОЕ СОБРАНИЕ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873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333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747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2574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031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185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1644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Текст 5"/>
          <p:cNvSpPr txBox="1">
            <a:spLocks/>
          </p:cNvSpPr>
          <p:nvPr/>
        </p:nvSpPr>
        <p:spPr>
          <a:xfrm>
            <a:off x="179512" y="4991472"/>
            <a:ext cx="4040188" cy="813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Председатель  профсоюзной организации </a:t>
            </a:r>
            <a:r>
              <a:rPr lang="ru-RU" b="1" dirty="0" err="1" smtClean="0">
                <a:solidFill>
                  <a:srgbClr val="002060"/>
                </a:solidFill>
              </a:rPr>
              <a:t>Мастеренко</a:t>
            </a:r>
            <a:r>
              <a:rPr lang="ru-RU" b="1" dirty="0" smtClean="0">
                <a:solidFill>
                  <a:srgbClr val="002060"/>
                </a:solidFill>
              </a:rPr>
              <a:t> Н.Б. рассказывает о проделанной работе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Текст 7"/>
          <p:cNvSpPr txBox="1">
            <a:spLocks/>
          </p:cNvSpPr>
          <p:nvPr/>
        </p:nvSpPr>
        <p:spPr>
          <a:xfrm>
            <a:off x="4499992" y="4991471"/>
            <a:ext cx="4041775" cy="813793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Выборы нового состава профсоюзного комитета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" name="Picture 2" descr="C:\Documents and Settings\OEM\Рабочий стол\материалы на конкурс\фото 2017\Наша жизнь\IMG_881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7247" y="1556792"/>
            <a:ext cx="2980657" cy="3384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2" name="Picture 3" descr="C:\Documents and Settings\OEM\Рабочий стол\материалы на конкурс\фото 2017\Наша жизнь\IMG_880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93442" y="1556792"/>
            <a:ext cx="4999038" cy="3384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663</Words>
  <Application>Microsoft Office PowerPoint</Application>
  <PresentationFormat>Экран (4:3)</PresentationFormat>
  <Paragraphs>155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образовательное учреждение дополнительного образования  «Центр дополнительного образования детей им. В. Волошиной»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</cp:lastModifiedBy>
  <cp:revision>366</cp:revision>
  <dcterms:created xsi:type="dcterms:W3CDTF">2015-09-30T02:15:07Z</dcterms:created>
  <dcterms:modified xsi:type="dcterms:W3CDTF">2017-03-01T08:11:43Z</dcterms:modified>
</cp:coreProperties>
</file>